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3" r:id="rId3"/>
    <p:sldId id="257" r:id="rId4"/>
    <p:sldId id="264" r:id="rId5"/>
    <p:sldId id="258" r:id="rId6"/>
    <p:sldId id="265" r:id="rId7"/>
    <p:sldId id="259" r:id="rId8"/>
    <p:sldId id="262" r:id="rId9"/>
    <p:sldId id="260" r:id="rId10"/>
    <p:sldId id="261" r:id="rId11"/>
    <p:sldId id="266" r:id="rId12"/>
    <p:sldId id="270" r:id="rId13"/>
    <p:sldId id="267" r:id="rId14"/>
    <p:sldId id="268" r:id="rId15"/>
    <p:sldId id="269" r:id="rId16"/>
    <p:sldId id="271" r:id="rId17"/>
    <p:sldId id="272" r:id="rId18"/>
    <p:sldId id="273" r:id="rId19"/>
    <p:sldId id="274" r:id="rId20"/>
    <p:sldId id="275" r:id="rId21"/>
    <p:sldId id="276" r:id="rId22"/>
    <p:sldId id="278" r:id="rId23"/>
    <p:sldId id="277" r:id="rId24"/>
    <p:sldId id="280" r:id="rId25"/>
    <p:sldId id="279" r:id="rId26"/>
    <p:sldId id="281" r:id="rId27"/>
    <p:sldId id="287" r:id="rId28"/>
    <p:sldId id="282" r:id="rId29"/>
    <p:sldId id="286" r:id="rId30"/>
    <p:sldId id="284" r:id="rId31"/>
    <p:sldId id="285"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4" r:id="rId47"/>
    <p:sldId id="303" r:id="rId48"/>
    <p:sldId id="305" r:id="rId49"/>
    <p:sldId id="306" r:id="rId50"/>
    <p:sldId id="307" r:id="rId51"/>
    <p:sldId id="310" r:id="rId52"/>
    <p:sldId id="308" r:id="rId53"/>
    <p:sldId id="309" r:id="rId54"/>
    <p:sldId id="311"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p:cViewPr varScale="1">
        <p:scale>
          <a:sx n="42" d="100"/>
          <a:sy n="4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875AAD8D-92A1-4BF9-B160-A90A2FE69C9C}" type="datetimeFigureOut">
              <a:rPr lang="tr-TR" smtClean="0"/>
              <a:pPr/>
              <a:t>25.11.2013</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9AAD9BF5-4D94-451F-B23A-AD0839B401E6}"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75AAD8D-92A1-4BF9-B160-A90A2FE69C9C}" type="datetimeFigureOut">
              <a:rPr lang="tr-TR" smtClean="0"/>
              <a:pPr/>
              <a:t>25.11.2013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AD9BF5-4D94-451F-B23A-AD0839B401E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75AAD8D-92A1-4BF9-B160-A90A2FE69C9C}" type="datetimeFigureOut">
              <a:rPr lang="tr-TR" smtClean="0"/>
              <a:pPr/>
              <a:t>25.11.2013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AD9BF5-4D94-451F-B23A-AD0839B401E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875AAD8D-92A1-4BF9-B160-A90A2FE69C9C}" type="datetimeFigureOut">
              <a:rPr lang="tr-TR" smtClean="0"/>
              <a:pPr/>
              <a:t>25.11.2013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AAD9BF5-4D94-451F-B23A-AD0839B401E6}"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875AAD8D-92A1-4BF9-B160-A90A2FE69C9C}" type="datetimeFigureOut">
              <a:rPr lang="tr-TR" smtClean="0"/>
              <a:pPr/>
              <a:t>25.11.2013</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9AAD9BF5-4D94-451F-B23A-AD0839B401E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875AAD8D-92A1-4BF9-B160-A90A2FE69C9C}" type="datetimeFigureOut">
              <a:rPr lang="tr-TR" smtClean="0"/>
              <a:pPr/>
              <a:t>25.11.2013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AAD9BF5-4D94-451F-B23A-AD0839B401E6}"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875AAD8D-92A1-4BF9-B160-A90A2FE69C9C}" type="datetimeFigureOut">
              <a:rPr lang="tr-TR" smtClean="0"/>
              <a:pPr/>
              <a:t>25.11.2013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AAD9BF5-4D94-451F-B23A-AD0839B401E6}"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875AAD8D-92A1-4BF9-B160-A90A2FE69C9C}" type="datetimeFigureOut">
              <a:rPr lang="tr-TR" smtClean="0"/>
              <a:pPr/>
              <a:t>25.11.2013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AAD9BF5-4D94-451F-B23A-AD0839B401E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75AAD8D-92A1-4BF9-B160-A90A2FE69C9C}" type="datetimeFigureOut">
              <a:rPr lang="tr-TR" smtClean="0"/>
              <a:pPr/>
              <a:t>25.11.2013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AAD9BF5-4D94-451F-B23A-AD0839B401E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875AAD8D-92A1-4BF9-B160-A90A2FE69C9C}" type="datetimeFigureOut">
              <a:rPr lang="tr-TR" smtClean="0"/>
              <a:pPr/>
              <a:t>25.11.2013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AAD9BF5-4D94-451F-B23A-AD0839B401E6}"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875AAD8D-92A1-4BF9-B160-A90A2FE69C9C}" type="datetimeFigureOut">
              <a:rPr lang="tr-TR" smtClean="0"/>
              <a:pPr/>
              <a:t>25.11.2013</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9AAD9BF5-4D94-451F-B23A-AD0839B401E6}"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75AAD8D-92A1-4BF9-B160-A90A2FE69C9C}" type="datetimeFigureOut">
              <a:rPr lang="tr-TR" smtClean="0"/>
              <a:pPr/>
              <a:t>25.11.2013</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AAD9BF5-4D94-451F-B23A-AD0839B401E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r.wikipedia.org/wiki/Sempatik_sinir_sistemi" TargetMode="External"/><Relationship Id="rId2" Type="http://schemas.openxmlformats.org/officeDocument/2006/relationships/hyperlink" Target="http://tr.wikipedia.org/wiki/Parasempatik_sinir_sistemi" TargetMode="External"/><Relationship Id="rId1" Type="http://schemas.openxmlformats.org/officeDocument/2006/relationships/slideLayout" Target="../slideLayouts/slideLayout2.xml"/><Relationship Id="rId5" Type="http://schemas.openxmlformats.org/officeDocument/2006/relationships/hyperlink" Target="http://tr.wikipedia.org/w/index.php?title=Visseral_sinir_sistemi&amp;action=edit&amp;redlink=1" TargetMode="External"/><Relationship Id="rId4" Type="http://schemas.openxmlformats.org/officeDocument/2006/relationships/hyperlink" Target="http://tr.wikipedia.org/w/index.php?title=Vejetatif(bitkisel)_sinir_sistemi&amp;action=edit&amp;redlink=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acilveilkyardim.com/acilbakim/SSresim/SS8.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cilveilkyardim.com/acilbakim/SSresim/SS8.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kocaadam.net/wp-content/uploads/2011/04/y&#252;z-ifadesi.jpe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smlogretmenleri.com/" TargetMode="Externa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214546" y="5286388"/>
            <a:ext cx="6400800" cy="757246"/>
          </a:xfrm>
        </p:spPr>
        <p:txBody>
          <a:bodyPr/>
          <a:lstStyle/>
          <a:p>
            <a:r>
              <a:rPr lang="tr-TR" dirty="0" smtClean="0"/>
              <a:t>www.smlogretmenleri.com</a:t>
            </a:r>
            <a:endParaRPr lang="tr-TR" dirty="0"/>
          </a:p>
        </p:txBody>
      </p:sp>
      <p:sp>
        <p:nvSpPr>
          <p:cNvPr id="2" name="1 Başlık"/>
          <p:cNvSpPr>
            <a:spLocks noGrp="1"/>
          </p:cNvSpPr>
          <p:nvPr>
            <p:ph type="ctrTitle"/>
          </p:nvPr>
        </p:nvSpPr>
        <p:spPr/>
        <p:txBody>
          <a:bodyPr/>
          <a:lstStyle/>
          <a:p>
            <a:r>
              <a:rPr lang="tr-TR" dirty="0" smtClean="0"/>
              <a:t>DUYGULAR</a:t>
            </a:r>
            <a:endParaRPr lang="tr-TR" dirty="0"/>
          </a:p>
        </p:txBody>
      </p:sp>
      <p:pic>
        <p:nvPicPr>
          <p:cNvPr id="17410" name="Picture 2" descr="http://i35.tinypic.com/2625lj6.jpg"/>
          <p:cNvPicPr>
            <a:picLocks noChangeAspect="1" noChangeArrowheads="1"/>
          </p:cNvPicPr>
          <p:nvPr/>
        </p:nvPicPr>
        <p:blipFill>
          <a:blip r:embed="rId2"/>
          <a:srcRect/>
          <a:stretch>
            <a:fillRect/>
          </a:stretch>
        </p:blipFill>
        <p:spPr bwMode="auto">
          <a:xfrm>
            <a:off x="214282" y="3143248"/>
            <a:ext cx="2357454" cy="32011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42910" y="714356"/>
            <a:ext cx="7772400" cy="4572000"/>
          </a:xfrm>
        </p:spPr>
        <p:txBody>
          <a:bodyPr/>
          <a:lstStyle/>
          <a:p>
            <a:r>
              <a:rPr lang="tr-TR" dirty="0" smtClean="0"/>
              <a:t>Örneğin, dudakların iki ucunun aşağı sarkması üzüntünün, kaşların çatılması öfkenin, gözlerin içi parlayarak gülümseme mutluluğun göstergesidir</a:t>
            </a:r>
            <a:endParaRPr lang="tr-TR" dirty="0"/>
          </a:p>
        </p:txBody>
      </p:sp>
      <p:pic>
        <p:nvPicPr>
          <p:cNvPr id="4" name="3 Resim" descr="uzgun kiz resmi 2d1"/>
          <p:cNvPicPr/>
          <p:nvPr/>
        </p:nvPicPr>
        <p:blipFill>
          <a:blip r:embed="rId2"/>
          <a:srcRect/>
          <a:stretch>
            <a:fillRect/>
          </a:stretch>
        </p:blipFill>
        <p:spPr bwMode="auto">
          <a:xfrm>
            <a:off x="357158" y="2857496"/>
            <a:ext cx="4000528" cy="2928957"/>
          </a:xfrm>
          <a:prstGeom prst="rect">
            <a:avLst/>
          </a:prstGeom>
          <a:noFill/>
          <a:ln w="9525">
            <a:noFill/>
            <a:miter lim="800000"/>
            <a:headEnd/>
            <a:tailEnd/>
          </a:ln>
        </p:spPr>
      </p:pic>
      <p:pic>
        <p:nvPicPr>
          <p:cNvPr id="5" name="il_fi" descr="http://a5.sphotos.ak.fbcdn.net/hphotos-ak-ash4/188231_10150390397214408_324382184407_10609815_4532578_n.jpg"/>
          <p:cNvPicPr/>
          <p:nvPr/>
        </p:nvPicPr>
        <p:blipFill>
          <a:blip r:embed="rId3"/>
          <a:srcRect/>
          <a:stretch>
            <a:fillRect/>
          </a:stretch>
        </p:blipFill>
        <p:spPr bwMode="auto">
          <a:xfrm>
            <a:off x="4929190" y="2643182"/>
            <a:ext cx="3544254" cy="321849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Duygu 6 Bileşenden Oluşur</a:t>
            </a:r>
            <a:endParaRPr lang="tr-TR" dirty="0"/>
          </a:p>
        </p:txBody>
      </p:sp>
      <p:sp>
        <p:nvSpPr>
          <p:cNvPr id="3" name="2 İçerik Yer Tutucusu"/>
          <p:cNvSpPr>
            <a:spLocks noGrp="1"/>
          </p:cNvSpPr>
          <p:nvPr>
            <p:ph sz="quarter" idx="1"/>
          </p:nvPr>
        </p:nvSpPr>
        <p:spPr/>
        <p:txBody>
          <a:bodyPr/>
          <a:lstStyle/>
          <a:p>
            <a:r>
              <a:rPr lang="tr-TR" dirty="0" smtClean="0"/>
              <a:t>Duygu bir genel uyarılmışlık halidir.</a:t>
            </a:r>
          </a:p>
          <a:p>
            <a:r>
              <a:rPr lang="tr-TR" dirty="0" smtClean="0"/>
              <a:t>Duygu bir his, bir deneyimdir.</a:t>
            </a:r>
          </a:p>
          <a:p>
            <a:r>
              <a:rPr lang="tr-TR" dirty="0" smtClean="0"/>
              <a:t>Duygu bir bilişsel değerlendirmedir.</a:t>
            </a:r>
          </a:p>
          <a:p>
            <a:r>
              <a:rPr lang="tr-TR" dirty="0" smtClean="0"/>
              <a:t>Bazı duygular belirli bir davranışa yol açar.</a:t>
            </a:r>
          </a:p>
          <a:p>
            <a:r>
              <a:rPr lang="tr-TR" dirty="0" smtClean="0"/>
              <a:t>Duygular nelere yaklaşıp nelerden uzaklaşacağımızı belirleyen güdülerdir.</a:t>
            </a:r>
          </a:p>
          <a:p>
            <a:r>
              <a:rPr lang="tr-TR" dirty="0" smtClean="0"/>
              <a:t>Duygular sözel, mimik ve jestlerle ifade edilir.</a:t>
            </a:r>
          </a:p>
          <a:p>
            <a:endParaRPr lang="tr-TR"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57224" y="3857628"/>
            <a:ext cx="7772400" cy="2214578"/>
          </a:xfrm>
        </p:spPr>
        <p:txBody>
          <a:bodyPr/>
          <a:lstStyle/>
          <a:p>
            <a:r>
              <a:rPr lang="tr-TR" dirty="0" err="1" smtClean="0"/>
              <a:t>Elektroensefalograf</a:t>
            </a:r>
            <a:r>
              <a:rPr lang="tr-TR" dirty="0" smtClean="0"/>
              <a:t> beyindeki elektriksel faaliyetleri ölçer. Bu ölçümlerde, beyinde her biri kendine özgü işlevlere sahip dört farklı durum saptanmıştır. </a:t>
            </a:r>
          </a:p>
          <a:p>
            <a:r>
              <a:rPr lang="tr-TR" dirty="0" smtClean="0"/>
              <a:t>Bunlar </a:t>
            </a:r>
            <a:r>
              <a:rPr lang="tr-TR" b="1" dirty="0" smtClean="0"/>
              <a:t>Alfa, Beta, </a:t>
            </a:r>
            <a:r>
              <a:rPr lang="tr-TR" b="1" dirty="0" err="1" smtClean="0"/>
              <a:t>Teta</a:t>
            </a:r>
            <a:r>
              <a:rPr lang="tr-TR" b="1" dirty="0" smtClean="0"/>
              <a:t>, ve Delta</a:t>
            </a:r>
            <a:r>
              <a:rPr lang="tr-TR" dirty="0" smtClean="0"/>
              <a:t>' dır.</a:t>
            </a:r>
            <a:endParaRPr lang="tr-TR" dirty="0"/>
          </a:p>
        </p:txBody>
      </p:sp>
      <p:pic>
        <p:nvPicPr>
          <p:cNvPr id="1026" name="Picture 2" descr="http://bedamlab.com/images/EEG11.jpg"/>
          <p:cNvPicPr>
            <a:picLocks noChangeAspect="1" noChangeArrowheads="1"/>
          </p:cNvPicPr>
          <p:nvPr/>
        </p:nvPicPr>
        <p:blipFill>
          <a:blip r:embed="rId2"/>
          <a:srcRect/>
          <a:stretch>
            <a:fillRect/>
          </a:stretch>
        </p:blipFill>
        <p:spPr bwMode="auto">
          <a:xfrm>
            <a:off x="928662" y="438178"/>
            <a:ext cx="4052890" cy="3133678"/>
          </a:xfrm>
          <a:prstGeom prst="rect">
            <a:avLst/>
          </a:prstGeom>
          <a:noFill/>
        </p:spPr>
      </p:pic>
      <p:pic>
        <p:nvPicPr>
          <p:cNvPr id="1028" name="Picture 4" descr="http://img.blogcu.com/uploads/zihinkontrol_Circle20Logo.jpg"/>
          <p:cNvPicPr>
            <a:picLocks noChangeAspect="1" noChangeArrowheads="1"/>
          </p:cNvPicPr>
          <p:nvPr/>
        </p:nvPicPr>
        <p:blipFill>
          <a:blip r:embed="rId3"/>
          <a:srcRect/>
          <a:stretch>
            <a:fillRect/>
          </a:stretch>
        </p:blipFill>
        <p:spPr bwMode="auto">
          <a:xfrm>
            <a:off x="6500826" y="142853"/>
            <a:ext cx="2428860" cy="242283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
        <p:nvSpPr>
          <p:cNvPr id="3" name="2 İçerik Yer Tutucusu"/>
          <p:cNvSpPr>
            <a:spLocks noGrp="1"/>
          </p:cNvSpPr>
          <p:nvPr>
            <p:ph sz="quarter" idx="1"/>
          </p:nvPr>
        </p:nvSpPr>
        <p:spPr>
          <a:xfrm>
            <a:off x="285720" y="785794"/>
            <a:ext cx="8358246" cy="5715040"/>
          </a:xfrm>
        </p:spPr>
        <p:txBody>
          <a:bodyPr>
            <a:noAutofit/>
          </a:bodyPr>
          <a:lstStyle/>
          <a:p>
            <a:pPr>
              <a:buNone/>
            </a:pPr>
            <a:r>
              <a:rPr lang="tr-TR" sz="1600" b="1" dirty="0" smtClean="0"/>
              <a:t>BETA DALGALARI:</a:t>
            </a:r>
          </a:p>
          <a:p>
            <a:pPr marL="0" indent="360000">
              <a:lnSpc>
                <a:spcPct val="120000"/>
              </a:lnSpc>
              <a:spcBef>
                <a:spcPts val="0"/>
              </a:spcBef>
              <a:buNone/>
            </a:pPr>
            <a:r>
              <a:rPr lang="tr-TR" sz="1800" dirty="0" smtClean="0"/>
              <a:t>Beta, fazlasıyla meşgul olduğumuz hallerde devreye girer.</a:t>
            </a:r>
          </a:p>
          <a:p>
            <a:pPr marL="0" indent="360000">
              <a:lnSpc>
                <a:spcPct val="120000"/>
              </a:lnSpc>
              <a:spcBef>
                <a:spcPts val="0"/>
              </a:spcBef>
              <a:buNone/>
            </a:pPr>
            <a:r>
              <a:rPr lang="tr-TR" sz="1800" dirty="0" smtClean="0"/>
              <a:t>Hızlı, seri ve inişli çıkışlı dalgalardır. Heyecanımız arttığında veya</a:t>
            </a:r>
          </a:p>
          <a:p>
            <a:pPr marL="0" indent="360000">
              <a:lnSpc>
                <a:spcPct val="120000"/>
              </a:lnSpc>
              <a:spcBef>
                <a:spcPts val="0"/>
              </a:spcBef>
              <a:buNone/>
            </a:pPr>
            <a:r>
              <a:rPr lang="tr-TR" sz="1800" dirty="0" smtClean="0"/>
              <a:t>dış faktörlerce fazlaca uyarıldığımızda beta dalgaları yayınlamaya başlarız. Konuşan biri, ders veren bir öğretmen beta dalgaları yayar. Konuşma sırasında tartışma çıkarsa, ortalık gerginleşirse beta dalgalarının frekansı artar.</a:t>
            </a:r>
            <a:br>
              <a:rPr lang="tr-TR" sz="1800" dirty="0" smtClean="0"/>
            </a:br>
            <a:r>
              <a:rPr lang="tr-TR" sz="1800" dirty="0" smtClean="0"/>
              <a:t/>
            </a:r>
            <a:br>
              <a:rPr lang="tr-TR" sz="1800" dirty="0" smtClean="0"/>
            </a:br>
            <a:r>
              <a:rPr lang="tr-TR" sz="1800" b="1" dirty="0" smtClean="0"/>
              <a:t>ALFA DALGALARI:</a:t>
            </a:r>
          </a:p>
          <a:p>
            <a:pPr marL="0" indent="360000">
              <a:lnSpc>
                <a:spcPct val="120000"/>
              </a:lnSpc>
              <a:spcBef>
                <a:spcPts val="0"/>
              </a:spcBef>
              <a:buNone/>
            </a:pPr>
            <a:r>
              <a:rPr lang="tr-TR" sz="1800" dirty="0" smtClean="0"/>
              <a:t>Alfa dalgaları ise; rahatlayınca, heyecan yatıştığında devreye girer. </a:t>
            </a:r>
          </a:p>
          <a:p>
            <a:pPr marL="0" indent="360000">
              <a:lnSpc>
                <a:spcPct val="120000"/>
              </a:lnSpc>
              <a:spcBef>
                <a:spcPts val="0"/>
              </a:spcBef>
              <a:buNone/>
            </a:pPr>
            <a:r>
              <a:rPr lang="tr-TR" sz="1800" dirty="0" smtClean="0"/>
              <a:t>Alfa dalgalarının beta dalgalarına kıyasla genliği daha yüksek, frekansı daha düşük. Beta dalgaları saniyede 15 ila 40 Hz yaparken, alfa dalgaları saniyede 9 ila 14 Hz arasında devir yapıyor. Elinizdeki iş bitince, bir toplantıdan dışarıya çıkıp hava aldığınızda alfa dalgaları gene faaliyete geçiyor.</a:t>
            </a:r>
            <a:r>
              <a:rPr lang="tr-TR" sz="1600" dirty="0" smtClean="0"/>
              <a:t/>
            </a:r>
            <a:br>
              <a:rPr lang="tr-TR" sz="1600" dirty="0" smtClean="0"/>
            </a:br>
            <a:endParaRPr lang="tr-TR" sz="1600" dirty="0" smtClean="0"/>
          </a:p>
          <a:p>
            <a:pPr>
              <a:buNone/>
            </a:pPr>
            <a:r>
              <a:rPr lang="tr-TR" sz="1600" dirty="0" smtClean="0"/>
              <a:t>      </a:t>
            </a:r>
            <a:r>
              <a:rPr lang="tr-TR" sz="1800" dirty="0" smtClean="0">
                <a:solidFill>
                  <a:srgbClr val="7030A0"/>
                </a:solidFill>
              </a:rPr>
              <a:t>Yatakta kitap okurken de yayılan dalgalar gene betaya dönüverir. Uykumuz gelince önce düşük frekanslı </a:t>
            </a:r>
            <a:r>
              <a:rPr lang="tr-TR" sz="1800" b="1" dirty="0" smtClean="0">
                <a:solidFill>
                  <a:srgbClr val="7030A0"/>
                </a:solidFill>
              </a:rPr>
              <a:t>beta</a:t>
            </a:r>
            <a:r>
              <a:rPr lang="tr-TR" sz="1800" dirty="0" smtClean="0">
                <a:solidFill>
                  <a:srgbClr val="7030A0"/>
                </a:solidFill>
              </a:rPr>
              <a:t>, kitabı okumayı bırakıp yanı başınıza koyunca </a:t>
            </a:r>
            <a:r>
              <a:rPr lang="tr-TR" sz="1800" b="1" dirty="0" smtClean="0">
                <a:solidFill>
                  <a:srgbClr val="7030A0"/>
                </a:solidFill>
              </a:rPr>
              <a:t>alfa</a:t>
            </a:r>
            <a:r>
              <a:rPr lang="tr-TR" sz="1800" dirty="0" smtClean="0">
                <a:solidFill>
                  <a:srgbClr val="7030A0"/>
                </a:solidFill>
              </a:rPr>
              <a:t>, uykuya geçmeye başlayınca </a:t>
            </a:r>
            <a:r>
              <a:rPr lang="tr-TR" sz="1800" b="1" dirty="0" err="1" smtClean="0">
                <a:solidFill>
                  <a:srgbClr val="7030A0"/>
                </a:solidFill>
              </a:rPr>
              <a:t>teta</a:t>
            </a:r>
            <a:r>
              <a:rPr lang="tr-TR" sz="1800" dirty="0" smtClean="0">
                <a:solidFill>
                  <a:srgbClr val="7030A0"/>
                </a:solidFill>
              </a:rPr>
              <a:t>, uyku derinleşince de </a:t>
            </a:r>
            <a:r>
              <a:rPr lang="tr-TR" sz="1800" b="1" dirty="0" err="1" smtClean="0">
                <a:solidFill>
                  <a:srgbClr val="7030A0"/>
                </a:solidFill>
              </a:rPr>
              <a:t>deta</a:t>
            </a:r>
            <a:r>
              <a:rPr lang="tr-TR" sz="1800" dirty="0" smtClean="0">
                <a:solidFill>
                  <a:srgbClr val="7030A0"/>
                </a:solidFill>
              </a:rPr>
              <a:t> devreye giriyor.</a:t>
            </a:r>
            <a:r>
              <a:rPr lang="tr-TR" sz="1600" dirty="0" smtClean="0">
                <a:solidFill>
                  <a:srgbClr val="7030A0"/>
                </a:solidFill>
              </a:rPr>
              <a:t/>
            </a:r>
            <a:br>
              <a:rPr lang="tr-TR" sz="1600" dirty="0" smtClean="0">
                <a:solidFill>
                  <a:srgbClr val="7030A0"/>
                </a:solidFill>
              </a:rPr>
            </a:br>
            <a:r>
              <a:rPr lang="tr-TR" sz="1400" dirty="0" smtClean="0"/>
              <a:t/>
            </a:r>
            <a:br>
              <a:rPr lang="tr-TR" sz="1400" dirty="0" smtClean="0"/>
            </a:br>
            <a:endParaRPr lang="tr-TR" sz="1400" dirty="0"/>
          </a:p>
        </p:txBody>
      </p:sp>
      <p:pic>
        <p:nvPicPr>
          <p:cNvPr id="5" name="Picture 2" descr="http://4.bp.blogspot.com/-2ch9UhPu4Bk/Tm_WyOQ2klI/AAAAAAAAATM/8JBihPlcZW0/s400/32870.jpg"/>
          <p:cNvPicPr>
            <a:picLocks noChangeAspect="1" noChangeArrowheads="1"/>
          </p:cNvPicPr>
          <p:nvPr/>
        </p:nvPicPr>
        <p:blipFill>
          <a:blip r:embed="rId2"/>
          <a:srcRect/>
          <a:stretch>
            <a:fillRect/>
          </a:stretch>
        </p:blipFill>
        <p:spPr bwMode="auto">
          <a:xfrm>
            <a:off x="7215199" y="0"/>
            <a:ext cx="1928801" cy="192880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654032"/>
          </a:xfrm>
        </p:spPr>
        <p:txBody>
          <a:bodyPr>
            <a:normAutofit fontScale="90000"/>
          </a:bodyPr>
          <a:lstStyle/>
          <a:p>
            <a:r>
              <a:rPr lang="tr-TR" dirty="0" smtClean="0"/>
              <a:t>Fizyolojik değişiklikler</a:t>
            </a:r>
            <a:endParaRPr lang="tr-TR" dirty="0"/>
          </a:p>
        </p:txBody>
      </p:sp>
      <p:sp>
        <p:nvSpPr>
          <p:cNvPr id="3" name="2 İçerik Yer Tutucusu"/>
          <p:cNvSpPr>
            <a:spLocks noGrp="1"/>
          </p:cNvSpPr>
          <p:nvPr>
            <p:ph sz="quarter" idx="1"/>
          </p:nvPr>
        </p:nvSpPr>
        <p:spPr>
          <a:xfrm>
            <a:off x="714348" y="1447800"/>
            <a:ext cx="7972452" cy="4572000"/>
          </a:xfrm>
        </p:spPr>
        <p:txBody>
          <a:bodyPr>
            <a:normAutofit fontScale="92500" lnSpcReduction="20000"/>
          </a:bodyPr>
          <a:lstStyle/>
          <a:p>
            <a:r>
              <a:rPr lang="tr-TR" b="1" dirty="0" smtClean="0"/>
              <a:t>Otonom Sinir Sistemi</a:t>
            </a:r>
            <a:r>
              <a:rPr lang="tr-TR" dirty="0" smtClean="0"/>
              <a:t> etkisinde gerçekleşir.</a:t>
            </a:r>
          </a:p>
          <a:p>
            <a:pPr>
              <a:buNone/>
            </a:pPr>
            <a:r>
              <a:rPr lang="tr-TR" dirty="0" smtClean="0"/>
              <a:t>   Özerk Sinir </a:t>
            </a:r>
            <a:r>
              <a:rPr lang="tr-TR" dirty="0" err="1" smtClean="0"/>
              <a:t>Sistemi’de</a:t>
            </a:r>
            <a:r>
              <a:rPr lang="tr-TR" dirty="0" smtClean="0"/>
              <a:t> denir. </a:t>
            </a:r>
          </a:p>
          <a:p>
            <a:pPr>
              <a:buNone/>
            </a:pPr>
            <a:r>
              <a:rPr lang="tr-TR" dirty="0" smtClean="0"/>
              <a:t>   İstemsiz yaptığımız hareketleri gerçekleştirir. </a:t>
            </a:r>
          </a:p>
          <a:p>
            <a:pPr>
              <a:buNone/>
            </a:pPr>
            <a:r>
              <a:rPr lang="tr-TR" dirty="0" smtClean="0"/>
              <a:t>   İkiye ayrılır: </a:t>
            </a:r>
            <a:r>
              <a:rPr lang="tr-TR" u="sng" dirty="0" smtClean="0">
                <a:solidFill>
                  <a:srgbClr val="FF0000"/>
                </a:solidFill>
                <a:hlinkClick r:id="rId2" tooltip="Parasempatik sinir sistemi"/>
              </a:rPr>
              <a:t>Parasempatik sinir sistemi</a:t>
            </a:r>
            <a:r>
              <a:rPr lang="tr-TR" dirty="0" smtClean="0">
                <a:solidFill>
                  <a:srgbClr val="FF0000"/>
                </a:solidFill>
              </a:rPr>
              <a:t> </a:t>
            </a:r>
            <a:r>
              <a:rPr lang="tr-TR" dirty="0" smtClean="0"/>
              <a:t>ve </a:t>
            </a:r>
            <a:r>
              <a:rPr lang="tr-TR" u="sng" dirty="0" smtClean="0">
                <a:hlinkClick r:id="rId3" tooltip="Sempatik sinir sistemi"/>
              </a:rPr>
              <a:t>sempatik sinir sistemi</a:t>
            </a:r>
            <a:r>
              <a:rPr lang="tr-TR" dirty="0" smtClean="0"/>
              <a:t>.</a:t>
            </a:r>
          </a:p>
          <a:p>
            <a:r>
              <a:rPr lang="tr-TR" dirty="0" smtClean="0"/>
              <a:t>Otonom sinir sistemine biyolojik yaşamla yakınlığından dolayı </a:t>
            </a:r>
            <a:r>
              <a:rPr lang="tr-TR" u="sng" dirty="0" err="1" smtClean="0">
                <a:hlinkClick r:id="rId4" tooltip="Vejetatif(bitkisel) sinir sistemi (sayfa mevcut değil)"/>
              </a:rPr>
              <a:t>Vejetatif</a:t>
            </a:r>
            <a:r>
              <a:rPr lang="tr-TR" u="sng" dirty="0" smtClean="0">
                <a:hlinkClick r:id="rId4" tooltip="Vejetatif(bitkisel) sinir sistemi (sayfa mevcut değil)"/>
              </a:rPr>
              <a:t> (bitkisel) sinir sistemi</a:t>
            </a:r>
            <a:r>
              <a:rPr lang="tr-TR" dirty="0" smtClean="0"/>
              <a:t> denir. </a:t>
            </a:r>
          </a:p>
          <a:p>
            <a:pPr>
              <a:buNone/>
            </a:pPr>
            <a:r>
              <a:rPr lang="tr-TR" dirty="0" smtClean="0"/>
              <a:t>   Organlarla ilgili olmasından </a:t>
            </a:r>
            <a:r>
              <a:rPr lang="tr-TR" u="sng" dirty="0" err="1" smtClean="0">
                <a:hlinkClick r:id="rId5" tooltip="Visseral sinir sistemi (sayfa mevcut değil)"/>
              </a:rPr>
              <a:t>Visseral</a:t>
            </a:r>
            <a:r>
              <a:rPr lang="tr-TR" u="sng" dirty="0" smtClean="0">
                <a:hlinkClick r:id="rId5" tooltip="Visseral sinir sistemi (sayfa mevcut değil)"/>
              </a:rPr>
              <a:t> sinir sistemi</a:t>
            </a:r>
            <a:r>
              <a:rPr lang="tr-TR" dirty="0" smtClean="0"/>
              <a:t> denir.</a:t>
            </a:r>
          </a:p>
          <a:p>
            <a:pPr>
              <a:buNone/>
            </a:pPr>
            <a:r>
              <a:rPr lang="tr-TR" dirty="0" smtClean="0"/>
              <a:t>   </a:t>
            </a:r>
          </a:p>
          <a:p>
            <a:pPr>
              <a:buNone/>
            </a:pPr>
            <a:r>
              <a:rPr lang="tr-TR" dirty="0" smtClean="0"/>
              <a:t>   Düz kasların, kalp kasının ve salgı bezlerinin çalışmasını düzenler. Bu düzenleme artma/hızlanma ya da azalma/yavaşlama/baskılama şeklinde gerçekleştirilir.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il_fi" descr="http://www.acilveilkyardim.com/acilbakim/SSresim/SS2.JPG"/>
          <p:cNvPicPr>
            <a:picLocks noGrp="1"/>
          </p:cNvPicPr>
          <p:nvPr>
            <p:ph sz="quarter" idx="1"/>
          </p:nvPr>
        </p:nvPicPr>
        <p:blipFill>
          <a:blip r:embed="rId2"/>
          <a:srcRect/>
          <a:stretch>
            <a:fillRect/>
          </a:stretch>
        </p:blipFill>
        <p:spPr bwMode="auto">
          <a:xfrm>
            <a:off x="357158" y="571480"/>
            <a:ext cx="8329642" cy="585791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8186766" cy="939784"/>
          </a:xfrm>
        </p:spPr>
        <p:txBody>
          <a:bodyPr/>
          <a:lstStyle/>
          <a:p>
            <a:r>
              <a:rPr lang="tr-TR" u="sng" dirty="0" smtClean="0"/>
              <a:t>Sempatik</a:t>
            </a:r>
            <a:r>
              <a:rPr lang="tr-TR" dirty="0" smtClean="0"/>
              <a:t> Sinir Sistemi(SSS)</a:t>
            </a:r>
            <a:endParaRPr lang="tr-TR" dirty="0"/>
          </a:p>
        </p:txBody>
      </p:sp>
      <p:sp>
        <p:nvSpPr>
          <p:cNvPr id="3" name="2 İçerik Yer Tutucusu"/>
          <p:cNvSpPr>
            <a:spLocks noGrp="1"/>
          </p:cNvSpPr>
          <p:nvPr>
            <p:ph sz="quarter" idx="1"/>
          </p:nvPr>
        </p:nvSpPr>
        <p:spPr>
          <a:xfrm>
            <a:off x="500034" y="1214422"/>
            <a:ext cx="8186766" cy="5357850"/>
          </a:xfrm>
        </p:spPr>
        <p:txBody>
          <a:bodyPr>
            <a:normAutofit fontScale="77500" lnSpcReduction="20000"/>
          </a:bodyPr>
          <a:lstStyle/>
          <a:p>
            <a:r>
              <a:rPr lang="tr-TR" sz="2900" dirty="0" smtClean="0"/>
              <a:t>Sinir sisteminin </a:t>
            </a:r>
            <a:r>
              <a:rPr lang="tr-TR" sz="2900" b="1" u="sng" dirty="0" smtClean="0">
                <a:hlinkClick r:id="rId2"/>
              </a:rPr>
              <a:t>duygularla </a:t>
            </a:r>
            <a:r>
              <a:rPr lang="tr-TR" sz="2900" dirty="0" smtClean="0"/>
              <a:t>hareket eden bölümüdür. Korku, sevinç, heyecan gibi durumlarda sempatik sinir sistemi aktive olur, kan basıncı artar, kalp hızlanır ve sindirim yavaşlar. </a:t>
            </a:r>
          </a:p>
          <a:p>
            <a:pPr>
              <a:buNone/>
            </a:pPr>
            <a:r>
              <a:rPr lang="tr-TR" sz="2900" dirty="0" smtClean="0"/>
              <a:t/>
            </a:r>
            <a:br>
              <a:rPr lang="tr-TR" sz="2900" dirty="0" smtClean="0"/>
            </a:br>
            <a:r>
              <a:rPr lang="tr-TR" sz="2900" b="1" dirty="0" smtClean="0"/>
              <a:t>SEMPATİK TEPKİLER</a:t>
            </a:r>
            <a:r>
              <a:rPr lang="tr-TR" sz="2900" dirty="0" smtClean="0"/>
              <a:t>: genellikle bedensel ya da duygusal baskılarda (stres) ortaya çıkar</a:t>
            </a:r>
          </a:p>
          <a:p>
            <a:r>
              <a:rPr lang="tr-TR" sz="2900" b="1" dirty="0" smtClean="0"/>
              <a:t>SAVAŞ ya da KAÇ</a:t>
            </a:r>
            <a:r>
              <a:rPr lang="tr-TR" sz="2900" dirty="0" smtClean="0"/>
              <a:t> tepkisi oluşur</a:t>
            </a:r>
          </a:p>
          <a:p>
            <a:r>
              <a:rPr lang="tr-TR" sz="2900" dirty="0" smtClean="0"/>
              <a:t>Gözbebekleri genişler/büyür</a:t>
            </a:r>
          </a:p>
          <a:p>
            <a:r>
              <a:rPr lang="tr-TR" sz="2900" dirty="0" smtClean="0"/>
              <a:t>Kalp hızlı atar, kalp kası güçlü pompalar ve kan basıncı artar</a:t>
            </a:r>
          </a:p>
          <a:p>
            <a:r>
              <a:rPr lang="tr-TR" sz="2900" dirty="0" smtClean="0"/>
              <a:t>Dolaşımdaki kan önemli organlara çekilir, iskelet kaslarına ve kalp kaslarına daha fazla kan verilir</a:t>
            </a:r>
          </a:p>
          <a:p>
            <a:r>
              <a:rPr lang="tr-TR" sz="2900" dirty="0" smtClean="0"/>
              <a:t>Deri terler</a:t>
            </a:r>
          </a:p>
          <a:p>
            <a:r>
              <a:rPr lang="tr-TR" sz="2900" dirty="0" smtClean="0"/>
              <a:t>Soluk yolları genişler ve solunum hızlanır</a:t>
            </a:r>
          </a:p>
          <a:p>
            <a:r>
              <a:rPr lang="tr-TR" sz="2900" dirty="0" smtClean="0"/>
              <a:t>Kandaki şeker seviyesi artar</a:t>
            </a:r>
          </a:p>
          <a:p>
            <a:r>
              <a:rPr lang="tr-TR" sz="2900" dirty="0" smtClean="0"/>
              <a:t>Sindirim sistemindeki ve idrar yollarındaki </a:t>
            </a:r>
            <a:r>
              <a:rPr lang="tr-TR" sz="2900" dirty="0" err="1" smtClean="0"/>
              <a:t>sfinkterler</a:t>
            </a:r>
            <a:r>
              <a:rPr lang="tr-TR" sz="2900" dirty="0" smtClean="0"/>
              <a:t> kapanır.</a:t>
            </a:r>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çerik Yer Tutucusu" descr="http://www.homebusinessandfamilylife.com/cgi-bin/counter.pl?url=http%3A%2F%2Fwww%2Ebiocomtech%2Ecom%2Fupload%2Fimages%2Fhrv_parasympathetic_sympathetic%2Ejpg&amp;referrer=http%3A%2F%2Fwww%2Ehomebusinessandfamilylife%2Ecom%2Fautonomic_nervous_system%2Ehtml"/>
          <p:cNvPicPr>
            <a:picLocks noGrp="1"/>
          </p:cNvPicPr>
          <p:nvPr>
            <p:ph sz="quarter" idx="1"/>
          </p:nvPr>
        </p:nvPicPr>
        <p:blipFill>
          <a:blip r:embed="rId2"/>
          <a:srcRect/>
          <a:stretch>
            <a:fillRect/>
          </a:stretch>
        </p:blipFill>
        <p:spPr bwMode="auto">
          <a:xfrm>
            <a:off x="1500166" y="142852"/>
            <a:ext cx="5857916" cy="3933825"/>
          </a:xfrm>
          <a:prstGeom prst="rect">
            <a:avLst/>
          </a:prstGeom>
          <a:noFill/>
          <a:ln w="9525">
            <a:noFill/>
            <a:miter lim="800000"/>
            <a:headEnd/>
            <a:tailEnd/>
          </a:ln>
        </p:spPr>
      </p:pic>
      <p:graphicFrame>
        <p:nvGraphicFramePr>
          <p:cNvPr id="9" name="8 Tablo"/>
          <p:cNvGraphicFramePr>
            <a:graphicFrameLocks noGrp="1"/>
          </p:cNvGraphicFramePr>
          <p:nvPr/>
        </p:nvGraphicFramePr>
        <p:xfrm>
          <a:off x="1571604" y="4143379"/>
          <a:ext cx="5715039" cy="2457485"/>
        </p:xfrm>
        <a:graphic>
          <a:graphicData uri="http://schemas.openxmlformats.org/drawingml/2006/table">
            <a:tbl>
              <a:tblPr/>
              <a:tblGrid>
                <a:gridCol w="1905013"/>
                <a:gridCol w="1905013"/>
                <a:gridCol w="1905013"/>
              </a:tblGrid>
              <a:tr h="341144">
                <a:tc>
                  <a:txBody>
                    <a:bodyPr/>
                    <a:lstStyle/>
                    <a:p>
                      <a:pPr algn="l">
                        <a:lnSpc>
                          <a:spcPct val="115000"/>
                        </a:lnSpc>
                        <a:spcAft>
                          <a:spcPts val="0"/>
                        </a:spcAft>
                        <a:buFont typeface="Courier New" pitchFamily="49" charset="0"/>
                        <a:buNone/>
                      </a:pPr>
                      <a:r>
                        <a:rPr lang="tr-TR" sz="800" b="1" dirty="0">
                          <a:solidFill>
                            <a:srgbClr val="000000"/>
                          </a:solidFill>
                          <a:latin typeface="Verdana"/>
                          <a:ea typeface="Times New Roman"/>
                          <a:cs typeface="Times New Roman"/>
                        </a:rPr>
                        <a:t>Hedef organ</a:t>
                      </a:r>
                      <a:endParaRPr lang="tr-TR" sz="1100" dirty="0">
                        <a:latin typeface="Calibri"/>
                        <a:ea typeface="Calibri"/>
                        <a:cs typeface="Times New Roman"/>
                      </a:endParaRPr>
                    </a:p>
                  </a:txBody>
                  <a:tcPr marL="95250" marR="95250" marT="95250" marB="9525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c>
                  <a:txBody>
                    <a:bodyPr/>
                    <a:lstStyle/>
                    <a:p>
                      <a:pPr algn="l">
                        <a:lnSpc>
                          <a:spcPct val="115000"/>
                        </a:lnSpc>
                        <a:spcAft>
                          <a:spcPts val="0"/>
                        </a:spcAft>
                      </a:pPr>
                      <a:r>
                        <a:rPr lang="tr-TR" sz="800" b="1" dirty="0">
                          <a:solidFill>
                            <a:srgbClr val="000000"/>
                          </a:solidFill>
                          <a:latin typeface="Verdana"/>
                          <a:ea typeface="Times New Roman"/>
                          <a:cs typeface="Times New Roman"/>
                        </a:rPr>
                        <a:t>Sempatik sistem</a:t>
                      </a:r>
                      <a:endParaRPr lang="tr-TR" sz="1100" dirty="0">
                        <a:latin typeface="Calibri"/>
                        <a:ea typeface="Calibri"/>
                        <a:cs typeface="Times New Roman"/>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c>
                  <a:txBody>
                    <a:bodyPr/>
                    <a:lstStyle/>
                    <a:p>
                      <a:pPr algn="l">
                        <a:lnSpc>
                          <a:spcPct val="115000"/>
                        </a:lnSpc>
                        <a:spcAft>
                          <a:spcPts val="0"/>
                        </a:spcAft>
                      </a:pPr>
                      <a:r>
                        <a:rPr lang="tr-TR" sz="800" b="1" dirty="0">
                          <a:solidFill>
                            <a:srgbClr val="000000"/>
                          </a:solidFill>
                          <a:latin typeface="Verdana"/>
                          <a:ea typeface="Times New Roman"/>
                          <a:cs typeface="Times New Roman"/>
                        </a:rPr>
                        <a:t>Parasempatik sistem</a:t>
                      </a:r>
                      <a:endParaRPr lang="tr-TR" sz="1100" dirty="0">
                        <a:latin typeface="Calibri"/>
                        <a:ea typeface="Calibri"/>
                        <a:cs typeface="Times New Roman"/>
                      </a:endParaRPr>
                    </a:p>
                  </a:txBody>
                  <a:tcPr marL="95250" marR="95250" marT="95250" marB="9525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r>
              <a:tr h="351122">
                <a:tc>
                  <a:txBody>
                    <a:bodyPr/>
                    <a:lstStyle/>
                    <a:p>
                      <a:pPr algn="l">
                        <a:lnSpc>
                          <a:spcPct val="115000"/>
                        </a:lnSpc>
                        <a:spcAft>
                          <a:spcPts val="0"/>
                        </a:spcAft>
                      </a:pPr>
                      <a:r>
                        <a:rPr lang="tr-TR" sz="800" dirty="0">
                          <a:solidFill>
                            <a:srgbClr val="000000"/>
                          </a:solidFill>
                          <a:latin typeface="Verdana"/>
                          <a:ea typeface="Times New Roman"/>
                          <a:cs typeface="Times New Roman"/>
                        </a:rPr>
                        <a:t>Gözler </a:t>
                      </a:r>
                      <a:endParaRPr lang="tr-TR" sz="1100" dirty="0">
                        <a:latin typeface="Calibri"/>
                        <a:ea typeface="Calibri"/>
                        <a:cs typeface="Times New Roman"/>
                      </a:endParaRPr>
                    </a:p>
                  </a:txBody>
                  <a:tcPr marL="95250" marR="95250" marT="95250" marB="9525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c>
                  <a:txBody>
                    <a:bodyPr/>
                    <a:lstStyle/>
                    <a:p>
                      <a:pPr algn="l">
                        <a:lnSpc>
                          <a:spcPct val="115000"/>
                        </a:lnSpc>
                        <a:spcAft>
                          <a:spcPts val="0"/>
                        </a:spcAft>
                      </a:pPr>
                      <a:r>
                        <a:rPr lang="tr-TR" sz="800" dirty="0">
                          <a:solidFill>
                            <a:srgbClr val="000000"/>
                          </a:solidFill>
                          <a:latin typeface="Verdana"/>
                          <a:ea typeface="Times New Roman"/>
                          <a:cs typeface="Times New Roman"/>
                        </a:rPr>
                        <a:t> </a:t>
                      </a:r>
                      <a:r>
                        <a:rPr lang="tr-TR" sz="800" dirty="0" smtClean="0">
                          <a:solidFill>
                            <a:srgbClr val="000000"/>
                          </a:solidFill>
                          <a:latin typeface="Verdana"/>
                          <a:ea typeface="Times New Roman"/>
                          <a:cs typeface="Times New Roman"/>
                        </a:rPr>
                        <a:t>Genişler </a:t>
                      </a:r>
                      <a:endParaRPr lang="tr-TR" sz="1100" dirty="0">
                        <a:latin typeface="Calibri"/>
                        <a:ea typeface="Calibri"/>
                        <a:cs typeface="Times New Roman"/>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c>
                  <a:txBody>
                    <a:bodyPr/>
                    <a:lstStyle/>
                    <a:p>
                      <a:pPr algn="l">
                        <a:lnSpc>
                          <a:spcPct val="115000"/>
                        </a:lnSpc>
                        <a:spcAft>
                          <a:spcPts val="0"/>
                        </a:spcAft>
                      </a:pPr>
                      <a:r>
                        <a:rPr lang="tr-TR" sz="800" dirty="0">
                          <a:solidFill>
                            <a:srgbClr val="000000"/>
                          </a:solidFill>
                          <a:latin typeface="Verdana"/>
                          <a:ea typeface="Times New Roman"/>
                          <a:cs typeface="Times New Roman"/>
                        </a:rPr>
                        <a:t> </a:t>
                      </a:r>
                      <a:r>
                        <a:rPr lang="tr-TR" sz="800" dirty="0" smtClean="0">
                          <a:solidFill>
                            <a:srgbClr val="000000"/>
                          </a:solidFill>
                          <a:latin typeface="Verdana"/>
                          <a:ea typeface="Times New Roman"/>
                          <a:cs typeface="Times New Roman"/>
                        </a:rPr>
                        <a:t>Konstrüksiyon </a:t>
                      </a:r>
                      <a:endParaRPr lang="tr-TR" sz="1100" dirty="0">
                        <a:latin typeface="Calibri"/>
                        <a:ea typeface="Calibri"/>
                        <a:cs typeface="Times New Roman"/>
                      </a:endParaRPr>
                    </a:p>
                  </a:txBody>
                  <a:tcPr marL="95250" marR="95250" marT="95250" marB="9525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r>
              <a:tr h="351122">
                <a:tc>
                  <a:txBody>
                    <a:bodyPr/>
                    <a:lstStyle/>
                    <a:p>
                      <a:pPr algn="l">
                        <a:lnSpc>
                          <a:spcPct val="115000"/>
                        </a:lnSpc>
                        <a:spcAft>
                          <a:spcPts val="0"/>
                        </a:spcAft>
                      </a:pPr>
                      <a:r>
                        <a:rPr lang="tr-TR" sz="800" dirty="0">
                          <a:solidFill>
                            <a:srgbClr val="000000"/>
                          </a:solidFill>
                          <a:latin typeface="Verdana"/>
                          <a:ea typeface="Times New Roman"/>
                          <a:cs typeface="Times New Roman"/>
                        </a:rPr>
                        <a:t>Akciğer </a:t>
                      </a:r>
                      <a:endParaRPr lang="tr-TR" sz="1100" dirty="0">
                        <a:latin typeface="Calibri"/>
                        <a:ea typeface="Calibri"/>
                        <a:cs typeface="Times New Roman"/>
                      </a:endParaRPr>
                    </a:p>
                  </a:txBody>
                  <a:tcPr marL="95250" marR="95250" marT="95250" marB="9525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c>
                  <a:txBody>
                    <a:bodyPr/>
                    <a:lstStyle/>
                    <a:p>
                      <a:pPr algn="l">
                        <a:lnSpc>
                          <a:spcPct val="115000"/>
                        </a:lnSpc>
                        <a:spcAft>
                          <a:spcPts val="0"/>
                        </a:spcAft>
                      </a:pPr>
                      <a:r>
                        <a:rPr lang="tr-TR" sz="800" dirty="0" err="1">
                          <a:solidFill>
                            <a:srgbClr val="000000"/>
                          </a:solidFill>
                          <a:latin typeface="Verdana"/>
                          <a:ea typeface="Times New Roman"/>
                          <a:cs typeface="Times New Roman"/>
                        </a:rPr>
                        <a:t>Dilate</a:t>
                      </a:r>
                      <a:r>
                        <a:rPr lang="tr-TR" sz="800" dirty="0">
                          <a:solidFill>
                            <a:srgbClr val="000000"/>
                          </a:solidFill>
                          <a:latin typeface="Verdana"/>
                          <a:ea typeface="Times New Roman"/>
                          <a:cs typeface="Times New Roman"/>
                        </a:rPr>
                        <a:t> bronşlar </a:t>
                      </a:r>
                      <a:endParaRPr lang="tr-TR" sz="1100" dirty="0">
                        <a:latin typeface="Calibri"/>
                        <a:ea typeface="Calibri"/>
                        <a:cs typeface="Times New Roman"/>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c>
                  <a:txBody>
                    <a:bodyPr/>
                    <a:lstStyle/>
                    <a:p>
                      <a:pPr algn="l">
                        <a:lnSpc>
                          <a:spcPct val="115000"/>
                        </a:lnSpc>
                        <a:spcAft>
                          <a:spcPts val="0"/>
                        </a:spcAft>
                      </a:pPr>
                      <a:r>
                        <a:rPr lang="tr-TR" sz="800">
                          <a:solidFill>
                            <a:srgbClr val="000000"/>
                          </a:solidFill>
                          <a:latin typeface="Verdana"/>
                          <a:ea typeface="Times New Roman"/>
                          <a:cs typeface="Times New Roman"/>
                        </a:rPr>
                        <a:t>Bronşlarda konstrüksiyon </a:t>
                      </a:r>
                      <a:endParaRPr lang="tr-TR" sz="1100">
                        <a:latin typeface="Calibri"/>
                        <a:ea typeface="Calibri"/>
                        <a:cs typeface="Times New Roman"/>
                      </a:endParaRPr>
                    </a:p>
                  </a:txBody>
                  <a:tcPr marL="95250" marR="95250" marT="95250" marB="9525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r>
              <a:tr h="457056">
                <a:tc>
                  <a:txBody>
                    <a:bodyPr/>
                    <a:lstStyle/>
                    <a:p>
                      <a:pPr algn="l">
                        <a:lnSpc>
                          <a:spcPct val="115000"/>
                        </a:lnSpc>
                        <a:spcAft>
                          <a:spcPts val="0"/>
                        </a:spcAft>
                      </a:pPr>
                      <a:r>
                        <a:rPr lang="tr-TR" sz="800" dirty="0">
                          <a:solidFill>
                            <a:srgbClr val="000000"/>
                          </a:solidFill>
                          <a:latin typeface="Verdana"/>
                          <a:ea typeface="Times New Roman"/>
                          <a:cs typeface="Times New Roman"/>
                        </a:rPr>
                        <a:t>Kalp </a:t>
                      </a:r>
                      <a:endParaRPr lang="tr-TR" sz="1100" dirty="0">
                        <a:latin typeface="Calibri"/>
                        <a:ea typeface="Calibri"/>
                        <a:cs typeface="Times New Roman"/>
                      </a:endParaRPr>
                    </a:p>
                  </a:txBody>
                  <a:tcPr marL="95250" marR="95250" marT="95250" marB="9525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c>
                  <a:txBody>
                    <a:bodyPr/>
                    <a:lstStyle/>
                    <a:p>
                      <a:pPr algn="l">
                        <a:lnSpc>
                          <a:spcPct val="115000"/>
                        </a:lnSpc>
                        <a:spcAft>
                          <a:spcPts val="0"/>
                        </a:spcAft>
                      </a:pPr>
                      <a:r>
                        <a:rPr lang="tr-TR" sz="800" dirty="0">
                          <a:solidFill>
                            <a:srgbClr val="000000"/>
                          </a:solidFill>
                          <a:latin typeface="Verdana"/>
                          <a:ea typeface="Times New Roman"/>
                          <a:cs typeface="Times New Roman"/>
                        </a:rPr>
                        <a:t>Kalp hızı ve kasılma gücü artar </a:t>
                      </a:r>
                      <a:endParaRPr lang="tr-TR" sz="1100" dirty="0">
                        <a:latin typeface="Calibri"/>
                        <a:ea typeface="Calibri"/>
                        <a:cs typeface="Times New Roman"/>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c>
                  <a:txBody>
                    <a:bodyPr/>
                    <a:lstStyle/>
                    <a:p>
                      <a:pPr algn="l">
                        <a:lnSpc>
                          <a:spcPct val="115000"/>
                        </a:lnSpc>
                        <a:spcAft>
                          <a:spcPts val="0"/>
                        </a:spcAft>
                      </a:pPr>
                      <a:r>
                        <a:rPr lang="tr-TR" sz="800" dirty="0">
                          <a:solidFill>
                            <a:srgbClr val="000000"/>
                          </a:solidFill>
                          <a:latin typeface="Verdana"/>
                          <a:ea typeface="Times New Roman"/>
                          <a:cs typeface="Times New Roman"/>
                        </a:rPr>
                        <a:t>Kalp hızı ve kasılma gücü azalır </a:t>
                      </a:r>
                      <a:endParaRPr lang="tr-TR" sz="1100" dirty="0">
                        <a:latin typeface="Calibri"/>
                        <a:ea typeface="Calibri"/>
                        <a:cs typeface="Times New Roman"/>
                      </a:endParaRPr>
                    </a:p>
                  </a:txBody>
                  <a:tcPr marL="95250" marR="95250" marT="95250" marB="9525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r>
              <a:tr h="457056">
                <a:tc>
                  <a:txBody>
                    <a:bodyPr/>
                    <a:lstStyle/>
                    <a:p>
                      <a:pPr algn="l">
                        <a:lnSpc>
                          <a:spcPct val="115000"/>
                        </a:lnSpc>
                        <a:spcAft>
                          <a:spcPts val="0"/>
                        </a:spcAft>
                      </a:pPr>
                      <a:r>
                        <a:rPr lang="tr-TR" sz="800" dirty="0">
                          <a:solidFill>
                            <a:srgbClr val="000000"/>
                          </a:solidFill>
                          <a:latin typeface="Verdana"/>
                          <a:ea typeface="Times New Roman"/>
                          <a:cs typeface="Times New Roman"/>
                        </a:rPr>
                        <a:t>Tükürük bezleri </a:t>
                      </a:r>
                      <a:endParaRPr lang="tr-TR" sz="1100" dirty="0">
                        <a:latin typeface="Calibri"/>
                        <a:ea typeface="Calibri"/>
                        <a:cs typeface="Times New Roman"/>
                      </a:endParaRPr>
                    </a:p>
                  </a:txBody>
                  <a:tcPr marL="95250" marR="95250" marT="95250" marB="9525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c>
                  <a:txBody>
                    <a:bodyPr/>
                    <a:lstStyle/>
                    <a:p>
                      <a:pPr algn="l">
                        <a:lnSpc>
                          <a:spcPct val="115000"/>
                        </a:lnSpc>
                        <a:spcAft>
                          <a:spcPts val="0"/>
                        </a:spcAft>
                      </a:pPr>
                      <a:r>
                        <a:rPr lang="tr-TR" sz="800">
                          <a:solidFill>
                            <a:srgbClr val="000000"/>
                          </a:solidFill>
                          <a:latin typeface="Verdana"/>
                          <a:ea typeface="Times New Roman"/>
                          <a:cs typeface="Times New Roman"/>
                        </a:rPr>
                        <a:t>Tükürük üretimi azaltılmıştır </a:t>
                      </a:r>
                      <a:endParaRPr lang="tr-TR" sz="1100">
                        <a:latin typeface="Calibri"/>
                        <a:ea typeface="Calibri"/>
                        <a:cs typeface="Times New Roman"/>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c>
                  <a:txBody>
                    <a:bodyPr/>
                    <a:lstStyle/>
                    <a:p>
                      <a:pPr algn="l">
                        <a:lnSpc>
                          <a:spcPct val="115000"/>
                        </a:lnSpc>
                        <a:spcAft>
                          <a:spcPts val="0"/>
                        </a:spcAft>
                      </a:pPr>
                      <a:r>
                        <a:rPr lang="tr-TR" sz="800" dirty="0">
                          <a:solidFill>
                            <a:srgbClr val="000000"/>
                          </a:solidFill>
                          <a:latin typeface="Verdana"/>
                          <a:ea typeface="Times New Roman"/>
                          <a:cs typeface="Times New Roman"/>
                        </a:rPr>
                        <a:t>Tükürük üretimi </a:t>
                      </a:r>
                      <a:r>
                        <a:rPr lang="tr-TR" sz="800" dirty="0" smtClean="0">
                          <a:solidFill>
                            <a:srgbClr val="000000"/>
                          </a:solidFill>
                          <a:latin typeface="Verdana"/>
                          <a:ea typeface="Times New Roman"/>
                          <a:cs typeface="Times New Roman"/>
                        </a:rPr>
                        <a:t>artar </a:t>
                      </a:r>
                      <a:endParaRPr lang="tr-TR" sz="1100" dirty="0">
                        <a:latin typeface="Calibri"/>
                        <a:ea typeface="Calibri"/>
                        <a:cs typeface="Times New Roman"/>
                      </a:endParaRPr>
                    </a:p>
                  </a:txBody>
                  <a:tcPr marL="95250" marR="95250" marT="95250" marB="9525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93000"/>
                      </a:schemeClr>
                    </a:solidFill>
                  </a:tcPr>
                </a:tc>
              </a:tr>
              <a:tr h="499985">
                <a:tc>
                  <a:txBody>
                    <a:bodyPr/>
                    <a:lstStyle/>
                    <a:p>
                      <a:pPr algn="l">
                        <a:lnSpc>
                          <a:spcPct val="115000"/>
                        </a:lnSpc>
                        <a:spcAft>
                          <a:spcPts val="0"/>
                        </a:spcAft>
                      </a:pPr>
                      <a:r>
                        <a:rPr lang="tr-TR" sz="800">
                          <a:solidFill>
                            <a:srgbClr val="000000"/>
                          </a:solidFill>
                          <a:latin typeface="Verdana"/>
                          <a:ea typeface="Times New Roman"/>
                          <a:cs typeface="Times New Roman"/>
                        </a:rPr>
                        <a:t>Mesane </a:t>
                      </a:r>
                      <a:endParaRPr lang="tr-TR" sz="1100">
                        <a:latin typeface="Calibri"/>
                        <a:ea typeface="Calibri"/>
                        <a:cs typeface="Times New Roman"/>
                      </a:endParaRPr>
                    </a:p>
                  </a:txBody>
                  <a:tcPr marL="95250" marR="95250" marT="95250" marB="9525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2">
                        <a:lumMod val="60000"/>
                        <a:lumOff val="40000"/>
                        <a:alpha val="93000"/>
                      </a:schemeClr>
                    </a:solidFill>
                  </a:tcPr>
                </a:tc>
                <a:tc>
                  <a:txBody>
                    <a:bodyPr/>
                    <a:lstStyle/>
                    <a:p>
                      <a:pPr algn="l">
                        <a:lnSpc>
                          <a:spcPct val="115000"/>
                        </a:lnSpc>
                        <a:spcAft>
                          <a:spcPts val="0"/>
                        </a:spcAft>
                      </a:pPr>
                      <a:r>
                        <a:rPr lang="tr-TR" sz="800" dirty="0" smtClean="0">
                          <a:solidFill>
                            <a:srgbClr val="000000"/>
                          </a:solidFill>
                          <a:latin typeface="Verdana"/>
                          <a:ea typeface="Times New Roman"/>
                          <a:cs typeface="Times New Roman"/>
                        </a:rPr>
                        <a:t>Mesane </a:t>
                      </a:r>
                      <a:r>
                        <a:rPr lang="tr-TR" sz="800" dirty="0">
                          <a:solidFill>
                            <a:srgbClr val="000000"/>
                          </a:solidFill>
                          <a:latin typeface="Verdana"/>
                          <a:ea typeface="Times New Roman"/>
                          <a:cs typeface="Times New Roman"/>
                        </a:rPr>
                        <a:t>duvar rahat </a:t>
                      </a:r>
                      <a:r>
                        <a:rPr lang="tr-TR" sz="800" dirty="0" err="1">
                          <a:solidFill>
                            <a:srgbClr val="000000"/>
                          </a:solidFill>
                          <a:latin typeface="Verdana"/>
                          <a:ea typeface="Times New Roman"/>
                          <a:cs typeface="Times New Roman"/>
                        </a:rPr>
                        <a:t>sfinkter</a:t>
                      </a:r>
                      <a:r>
                        <a:rPr lang="tr-TR" sz="800" dirty="0">
                          <a:solidFill>
                            <a:srgbClr val="000000"/>
                          </a:solidFill>
                          <a:latin typeface="Verdana"/>
                          <a:ea typeface="Times New Roman"/>
                          <a:cs typeface="Times New Roman"/>
                        </a:rPr>
                        <a:t> kapalı</a:t>
                      </a:r>
                      <a:endParaRPr lang="tr-TR" sz="1100" dirty="0">
                        <a:latin typeface="Calibri"/>
                        <a:ea typeface="Calibri"/>
                        <a:cs typeface="Times New Roman"/>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2">
                        <a:lumMod val="60000"/>
                        <a:lumOff val="40000"/>
                        <a:alpha val="93000"/>
                      </a:schemeClr>
                    </a:solidFill>
                  </a:tcPr>
                </a:tc>
                <a:tc>
                  <a:txBody>
                    <a:bodyPr/>
                    <a:lstStyle/>
                    <a:p>
                      <a:pPr algn="l">
                        <a:lnSpc>
                          <a:spcPct val="115000"/>
                        </a:lnSpc>
                        <a:spcAft>
                          <a:spcPts val="0"/>
                        </a:spcAft>
                      </a:pPr>
                      <a:r>
                        <a:rPr lang="tr-TR" sz="800" dirty="0" smtClean="0">
                          <a:solidFill>
                            <a:srgbClr val="000000"/>
                          </a:solidFill>
                          <a:latin typeface="Verdana"/>
                          <a:ea typeface="Calibri"/>
                          <a:cs typeface="Times New Roman"/>
                        </a:rPr>
                        <a:t>Mesane </a:t>
                      </a:r>
                      <a:r>
                        <a:rPr lang="tr-TR" sz="800" dirty="0">
                          <a:solidFill>
                            <a:srgbClr val="000000"/>
                          </a:solidFill>
                          <a:latin typeface="Verdana"/>
                          <a:ea typeface="Calibri"/>
                          <a:cs typeface="Times New Roman"/>
                        </a:rPr>
                        <a:t>duvarında </a:t>
                      </a:r>
                      <a:r>
                        <a:rPr lang="tr-TR" sz="800" dirty="0" err="1" smtClean="0">
                          <a:solidFill>
                            <a:srgbClr val="000000"/>
                          </a:solidFill>
                          <a:latin typeface="Verdana"/>
                          <a:ea typeface="Calibri"/>
                          <a:cs typeface="Times New Roman"/>
                        </a:rPr>
                        <a:t>sfinkterler</a:t>
                      </a:r>
                      <a:r>
                        <a:rPr lang="tr-TR" sz="800" dirty="0" smtClean="0">
                          <a:solidFill>
                            <a:srgbClr val="000000"/>
                          </a:solidFill>
                          <a:latin typeface="Verdana"/>
                          <a:ea typeface="Calibri"/>
                          <a:cs typeface="Times New Roman"/>
                        </a:rPr>
                        <a:t> açılır</a:t>
                      </a:r>
                      <a:endParaRPr lang="tr-TR" sz="1100" dirty="0">
                        <a:latin typeface="Calibri"/>
                        <a:ea typeface="Calibri"/>
                        <a:cs typeface="Times New Roman"/>
                      </a:endParaRPr>
                    </a:p>
                  </a:txBody>
                  <a:tcPr marL="95250" marR="95250" marT="95250" marB="9525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tx2">
                        <a:lumMod val="60000"/>
                        <a:lumOff val="40000"/>
                        <a:alpha val="93000"/>
                      </a:schemeClr>
                    </a:solidFill>
                  </a:tcPr>
                </a:tc>
              </a:tr>
            </a:tbl>
          </a:graphicData>
        </a:graphic>
      </p:graphicFrame>
      <p:graphicFrame>
        <p:nvGraphicFramePr>
          <p:cNvPr id="13" name="12 Tablo"/>
          <p:cNvGraphicFramePr>
            <a:graphicFrameLocks noGrp="1"/>
          </p:cNvGraphicFramePr>
          <p:nvPr/>
        </p:nvGraphicFramePr>
        <p:xfrm>
          <a:off x="1604682" y="4150659"/>
          <a:ext cx="5665694" cy="2393576"/>
        </p:xfrm>
        <a:graphic>
          <a:graphicData uri="http://schemas.openxmlformats.org/drawingml/2006/table">
            <a:tbl>
              <a:tblPr/>
              <a:tblGrid>
                <a:gridCol w="5665694"/>
              </a:tblGrid>
              <a:tr h="2393576">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4" name="13 Tablo"/>
          <p:cNvGraphicFramePr>
            <a:graphicFrameLocks noGrp="1"/>
          </p:cNvGraphicFramePr>
          <p:nvPr/>
        </p:nvGraphicFramePr>
        <p:xfrm>
          <a:off x="1571605" y="4123765"/>
          <a:ext cx="5725667" cy="2456329"/>
        </p:xfrm>
        <a:graphic>
          <a:graphicData uri="http://schemas.openxmlformats.org/drawingml/2006/table">
            <a:tbl>
              <a:tblPr/>
              <a:tblGrid>
                <a:gridCol w="5725667"/>
              </a:tblGrid>
              <a:tr h="2456329">
                <a:tc>
                  <a:txBody>
                    <a:bodyPr/>
                    <a:lstStyle/>
                    <a:p>
                      <a:endParaRPr lang="tr-TR"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74638"/>
            <a:ext cx="8186766" cy="796908"/>
          </a:xfrm>
        </p:spPr>
        <p:txBody>
          <a:bodyPr>
            <a:normAutofit/>
          </a:bodyPr>
          <a:lstStyle/>
          <a:p>
            <a:r>
              <a:rPr lang="tr-TR" sz="3200" u="sng" dirty="0" smtClean="0"/>
              <a:t>PARASEMPATİK</a:t>
            </a:r>
            <a:r>
              <a:rPr lang="tr-TR" sz="3200" dirty="0" smtClean="0"/>
              <a:t> SİNİR SİSTEMİ(PSS): </a:t>
            </a:r>
            <a:endParaRPr lang="tr-TR" sz="3200" dirty="0"/>
          </a:p>
        </p:txBody>
      </p:sp>
      <p:sp>
        <p:nvSpPr>
          <p:cNvPr id="3" name="2 İçerik Yer Tutucusu"/>
          <p:cNvSpPr>
            <a:spLocks noGrp="1"/>
          </p:cNvSpPr>
          <p:nvPr>
            <p:ph sz="quarter" idx="1"/>
          </p:nvPr>
        </p:nvSpPr>
        <p:spPr>
          <a:xfrm>
            <a:off x="500034" y="1214422"/>
            <a:ext cx="8186766" cy="4805378"/>
          </a:xfrm>
        </p:spPr>
        <p:txBody>
          <a:bodyPr>
            <a:normAutofit fontScale="85000" lnSpcReduction="20000"/>
          </a:bodyPr>
          <a:lstStyle/>
          <a:p>
            <a:r>
              <a:rPr lang="tr-TR" dirty="0" smtClean="0"/>
              <a:t>Genelde sempatik sinir sisteminin </a:t>
            </a:r>
            <a:r>
              <a:rPr lang="tr-TR" b="1" u="sng" dirty="0" smtClean="0">
                <a:hlinkClick r:id="rId2"/>
              </a:rPr>
              <a:t>dengeleme </a:t>
            </a:r>
            <a:r>
              <a:rPr lang="tr-TR" dirty="0" smtClean="0"/>
              <a:t>görevi vardır. </a:t>
            </a:r>
          </a:p>
          <a:p>
            <a:pPr>
              <a:buNone/>
            </a:pPr>
            <a:r>
              <a:rPr lang="tr-TR" dirty="0" smtClean="0"/>
              <a:t>     Uyarıları duyu nöronları ile merkezi sinir sistemine getirir ve oluşan tepkileri motor nöronlarla </a:t>
            </a:r>
            <a:r>
              <a:rPr lang="tr-TR" dirty="0" err="1" smtClean="0"/>
              <a:t>effektör</a:t>
            </a:r>
            <a:r>
              <a:rPr lang="tr-TR" dirty="0" smtClean="0"/>
              <a:t> organlara götürür. </a:t>
            </a:r>
          </a:p>
          <a:p>
            <a:r>
              <a:rPr lang="tr-TR" b="1" dirty="0" smtClean="0"/>
              <a:t>PARASEMPATİK TEPKİLER</a:t>
            </a:r>
            <a:r>
              <a:rPr lang="tr-TR" dirty="0" smtClean="0"/>
              <a:t>: </a:t>
            </a:r>
          </a:p>
          <a:p>
            <a:pPr>
              <a:buNone/>
            </a:pPr>
            <a:r>
              <a:rPr lang="tr-TR" dirty="0" smtClean="0"/>
              <a:t>     genellikle sempatik tepkilerin sonucunda ortaya çıkar</a:t>
            </a:r>
          </a:p>
          <a:p>
            <a:r>
              <a:rPr lang="tr-TR" dirty="0" smtClean="0"/>
              <a:t> </a:t>
            </a:r>
            <a:r>
              <a:rPr lang="tr-TR" b="1" dirty="0" smtClean="0"/>
              <a:t>DİNLEN ve SİNDİR</a:t>
            </a:r>
            <a:r>
              <a:rPr lang="tr-TR" dirty="0" smtClean="0"/>
              <a:t> tepkisi oluşur</a:t>
            </a:r>
          </a:p>
          <a:p>
            <a:r>
              <a:rPr lang="tr-TR" dirty="0" smtClean="0"/>
              <a:t> Vücudun kendine gelmesini, dinlenme anında enerji dengesinin düzeltilmesini sağlar</a:t>
            </a:r>
          </a:p>
          <a:p>
            <a:r>
              <a:rPr lang="tr-TR" dirty="0" smtClean="0"/>
              <a:t> Sempatik uyarıların eski haline dönmesini sağlar</a:t>
            </a:r>
          </a:p>
          <a:p>
            <a:r>
              <a:rPr lang="tr-TR" dirty="0" smtClean="0"/>
              <a:t> Kalbin yavaşlamasını, soluk yolunun ve gözbebeklerinin eski haline dönmesini sağlar</a:t>
            </a:r>
          </a:p>
          <a:p>
            <a:r>
              <a:rPr lang="tr-TR" dirty="0" smtClean="0"/>
              <a:t> Tükürük ve barsak salgıları ile barsak hareketlerini artırır </a:t>
            </a:r>
          </a:p>
          <a:p>
            <a:r>
              <a:rPr lang="tr-TR" dirty="0" smtClean="0"/>
              <a:t> Eğer kişinin korkusundan kaçmak ya da korkusunu yenmek için çıkış kapısı yoksa: parasempatik etkiler artar; idrar ve dışkı üzerindeki kontrolü kaybolur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bayansitesi.net/wp-content/uploads/gerginlik.jpg"/>
          <p:cNvPicPr/>
          <p:nvPr/>
        </p:nvPicPr>
        <p:blipFill>
          <a:blip r:embed="rId2"/>
          <a:srcRect/>
          <a:stretch>
            <a:fillRect/>
          </a:stretch>
        </p:blipFill>
        <p:spPr bwMode="auto">
          <a:xfrm>
            <a:off x="6667504" y="0"/>
            <a:ext cx="2476496" cy="2357430"/>
          </a:xfrm>
          <a:prstGeom prst="rect">
            <a:avLst/>
          </a:prstGeom>
          <a:noFill/>
          <a:ln w="9525">
            <a:noFill/>
            <a:miter lim="800000"/>
            <a:headEnd/>
            <a:tailEnd/>
          </a:ln>
        </p:spPr>
      </p:pic>
      <p:sp>
        <p:nvSpPr>
          <p:cNvPr id="2" name="1 Başlık"/>
          <p:cNvSpPr>
            <a:spLocks noGrp="1"/>
          </p:cNvSpPr>
          <p:nvPr>
            <p:ph type="title"/>
          </p:nvPr>
        </p:nvSpPr>
        <p:spPr/>
        <p:txBody>
          <a:bodyPr/>
          <a:lstStyle/>
          <a:p>
            <a:r>
              <a:rPr lang="tr-TR" b="1" dirty="0" smtClean="0"/>
              <a:t>Psikosomatik hastalıklar</a:t>
            </a:r>
            <a:endParaRPr lang="tr-TR" dirty="0"/>
          </a:p>
        </p:txBody>
      </p:sp>
      <p:sp>
        <p:nvSpPr>
          <p:cNvPr id="3" name="2 İçerik Yer Tutucusu"/>
          <p:cNvSpPr>
            <a:spLocks noGrp="1"/>
          </p:cNvSpPr>
          <p:nvPr>
            <p:ph sz="quarter" idx="1"/>
          </p:nvPr>
        </p:nvSpPr>
        <p:spPr>
          <a:xfrm>
            <a:off x="500034" y="1447800"/>
            <a:ext cx="8186766" cy="4910158"/>
          </a:xfrm>
        </p:spPr>
        <p:txBody>
          <a:bodyPr>
            <a:normAutofit lnSpcReduction="10000"/>
          </a:bodyPr>
          <a:lstStyle/>
          <a:p>
            <a:r>
              <a:rPr lang="tr-TR" dirty="0" smtClean="0"/>
              <a:t>Organizma stresle başa çıkamadığında </a:t>
            </a:r>
          </a:p>
          <a:p>
            <a:pPr>
              <a:buNone/>
            </a:pPr>
            <a:r>
              <a:rPr lang="tr-TR" dirty="0" smtClean="0"/>
              <a:t>   strese karşı mağlup olmuş olur. Bu da</a:t>
            </a:r>
          </a:p>
          <a:p>
            <a:pPr>
              <a:buNone/>
            </a:pPr>
            <a:r>
              <a:rPr lang="tr-TR" dirty="0" smtClean="0"/>
              <a:t>   psikosomatik hastalıklara yol açar.</a:t>
            </a:r>
          </a:p>
          <a:p>
            <a:r>
              <a:rPr lang="tr-TR" dirty="0" smtClean="0"/>
              <a:t> Alerji, ülser, yüksek tansiyon, kalp-damar hastalıkları, nefrit, şeker hastalığı, kanser, egzama ve sedef gibi deri hastalıkları, sinirsel ve zihinsel hastalıklar.</a:t>
            </a:r>
          </a:p>
          <a:p>
            <a:r>
              <a:rPr lang="tr-TR" dirty="0" smtClean="0"/>
              <a:t>Ruhsal gerginliğin sonucu olarak vücudun fiziksel anlamda direnci kırılır, beden güçten düşer. Bağışıklık sistemi çöker ve birbiri arkasına hastalıklara yakalanılır veya mevcut bir hastalığın iyileşmesi gecikir.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4.sphotos.ak.fbcdn.net/hphotos-ak-ash4/316574_10150446196149408_324382184407_11153247_263643503_n.jpg"/>
          <p:cNvPicPr>
            <a:picLocks noChangeAspect="1" noChangeArrowheads="1"/>
          </p:cNvPicPr>
          <p:nvPr/>
        </p:nvPicPr>
        <p:blipFill>
          <a:blip r:embed="rId2"/>
          <a:srcRect/>
          <a:stretch>
            <a:fillRect/>
          </a:stretch>
        </p:blipFill>
        <p:spPr bwMode="auto">
          <a:xfrm>
            <a:off x="571472" y="428604"/>
            <a:ext cx="7810251" cy="600079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ekonomi-haber.com/images/news/2011-12-26-akran-zorbaligi-genclerin-ruh-sagligini-bozuyor.jpg"/>
          <p:cNvPicPr>
            <a:picLocks noChangeAspect="1" noChangeArrowheads="1"/>
          </p:cNvPicPr>
          <p:nvPr/>
        </p:nvPicPr>
        <p:blipFill>
          <a:blip r:embed="rId2"/>
          <a:srcRect/>
          <a:stretch>
            <a:fillRect/>
          </a:stretch>
        </p:blipFill>
        <p:spPr bwMode="auto">
          <a:xfrm>
            <a:off x="5286380" y="0"/>
            <a:ext cx="3857620" cy="1928802"/>
          </a:xfrm>
          <a:prstGeom prst="rect">
            <a:avLst/>
          </a:prstGeom>
          <a:noFill/>
        </p:spPr>
      </p:pic>
      <p:pic>
        <p:nvPicPr>
          <p:cNvPr id="31746" name="Picture 2" descr="http://t1.gstatic.com/images?q=tbn:ANd9GcR-6FERFc8bMFp0swbc_TIXwriEcTMpC2wiqB5g9tFdnoM5DLHBlFDtzYsF"/>
          <p:cNvPicPr>
            <a:picLocks noChangeAspect="1" noChangeArrowheads="1"/>
          </p:cNvPicPr>
          <p:nvPr/>
        </p:nvPicPr>
        <p:blipFill>
          <a:blip r:embed="rId3"/>
          <a:srcRect/>
          <a:stretch>
            <a:fillRect/>
          </a:stretch>
        </p:blipFill>
        <p:spPr bwMode="auto">
          <a:xfrm>
            <a:off x="6786578" y="3643314"/>
            <a:ext cx="2214547" cy="3065943"/>
          </a:xfrm>
          <a:prstGeom prst="rect">
            <a:avLst/>
          </a:prstGeom>
          <a:noFill/>
        </p:spPr>
      </p:pic>
      <p:sp>
        <p:nvSpPr>
          <p:cNvPr id="3" name="2 İçerik Yer Tutucusu"/>
          <p:cNvSpPr>
            <a:spLocks noGrp="1"/>
          </p:cNvSpPr>
          <p:nvPr>
            <p:ph sz="quarter" idx="1"/>
          </p:nvPr>
        </p:nvSpPr>
        <p:spPr>
          <a:xfrm>
            <a:off x="214282" y="642918"/>
            <a:ext cx="8001056" cy="5786478"/>
          </a:xfrm>
        </p:spPr>
        <p:txBody>
          <a:bodyPr>
            <a:normAutofit lnSpcReduction="10000"/>
          </a:bodyPr>
          <a:lstStyle/>
          <a:p>
            <a:r>
              <a:rPr lang="tr-TR" dirty="0" smtClean="0"/>
              <a:t>Hastalıkların yanı sıra hüzün ve </a:t>
            </a:r>
          </a:p>
          <a:p>
            <a:pPr>
              <a:buNone/>
            </a:pPr>
            <a:r>
              <a:rPr lang="tr-TR" dirty="0" smtClean="0"/>
              <a:t>karamsarlık sonucu ruhen yaşanan </a:t>
            </a:r>
          </a:p>
          <a:p>
            <a:pPr>
              <a:buNone/>
            </a:pPr>
            <a:r>
              <a:rPr lang="tr-TR" dirty="0" smtClean="0"/>
              <a:t>huzursuzluklar, gerilimler, üzüntüler </a:t>
            </a:r>
          </a:p>
          <a:p>
            <a:pPr>
              <a:buNone/>
            </a:pPr>
            <a:r>
              <a:rPr lang="tr-TR" dirty="0" smtClean="0"/>
              <a:t>doğal olarak insanın dış görünümüne de yansır. </a:t>
            </a:r>
          </a:p>
          <a:p>
            <a:r>
              <a:rPr lang="tr-TR" dirty="0" smtClean="0"/>
              <a:t>Saç dökülmesi, ağarması, matlaşması, cildin neminin çekilerek kuruması, kalınlaşması, esnekliğini kaybederek kırışması, çatlaması, bunun sonucunda dışarıdan her türlü enfeksiyona açık hale gelmesi, hücrelerin yenilenmesi </a:t>
            </a:r>
          </a:p>
          <a:p>
            <a:pPr>
              <a:buNone/>
            </a:pPr>
            <a:r>
              <a:rPr lang="tr-TR" dirty="0" smtClean="0"/>
              <a:t>geciktiği için cilt bozukluklarının kalıcı bir </a:t>
            </a:r>
          </a:p>
          <a:p>
            <a:pPr>
              <a:buNone/>
            </a:pPr>
            <a:r>
              <a:rPr lang="tr-TR" dirty="0" smtClean="0"/>
              <a:t>görünüm alması, rengin soluklaşarak</a:t>
            </a:r>
          </a:p>
          <a:p>
            <a:pPr>
              <a:buNone/>
            </a:pPr>
            <a:r>
              <a:rPr lang="tr-TR" dirty="0" smtClean="0"/>
              <a:t>yüzün sararması, gözlerin matlaşması gibi </a:t>
            </a:r>
          </a:p>
          <a:p>
            <a:pPr>
              <a:buNone/>
            </a:pPr>
            <a:r>
              <a:rPr lang="tr-TR" dirty="0" smtClean="0"/>
              <a:t>daha pek çok olumsuz değişiklik de </a:t>
            </a:r>
          </a:p>
          <a:p>
            <a:pPr>
              <a:buNone/>
            </a:pPr>
            <a:r>
              <a:rPr lang="tr-TR" dirty="0" smtClean="0"/>
              <a:t>beraberinde yaşanır. </a:t>
            </a:r>
          </a:p>
          <a:p>
            <a:pPr lvl="1"/>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214810" y="1357298"/>
            <a:ext cx="4357718" cy="3785652"/>
          </a:xfrm>
          <a:prstGeom prst="rect">
            <a:avLst/>
          </a:prstGeom>
        </p:spPr>
        <p:txBody>
          <a:bodyPr wrap="square">
            <a:spAutoFit/>
          </a:bodyPr>
          <a:lstStyle/>
          <a:p>
            <a:r>
              <a:rPr lang="tr-TR" sz="2400" dirty="0" smtClean="0"/>
              <a:t>	Bu tarz kişilerde erken yaşta çökme görülür. </a:t>
            </a:r>
          </a:p>
          <a:p>
            <a:r>
              <a:rPr lang="tr-TR" sz="2400" dirty="0" smtClean="0"/>
              <a:t>	Vücutları senelerce, günün her anında süren bu gerilimi, duygusal fırtınaları, ruhi dalgalanmaları kaldıramaz. </a:t>
            </a:r>
          </a:p>
          <a:p>
            <a:r>
              <a:rPr lang="tr-TR" sz="2400" dirty="0" smtClean="0"/>
              <a:t>	Bunun sonucu olarak şiddetli yaşlılık alametleri ve kalıcı fiziksel tahribatlar oluşur. </a:t>
            </a:r>
          </a:p>
        </p:txBody>
      </p:sp>
      <p:pic>
        <p:nvPicPr>
          <p:cNvPr id="33796" name="Picture 4" descr="http://byfiles.storage.live.com/y1phnakW_q-LQa_WlTvpxvb-0JnanLD7sVpOPAcj87dpzdrsiGqt5sfM_F1RIgJ2YzJCrCDj7Z0RUk"/>
          <p:cNvPicPr>
            <a:picLocks noChangeAspect="1" noChangeArrowheads="1"/>
          </p:cNvPicPr>
          <p:nvPr/>
        </p:nvPicPr>
        <p:blipFill>
          <a:blip r:embed="rId2"/>
          <a:srcRect/>
          <a:stretch>
            <a:fillRect/>
          </a:stretch>
        </p:blipFill>
        <p:spPr bwMode="auto">
          <a:xfrm>
            <a:off x="571472" y="1285860"/>
            <a:ext cx="3500462" cy="3810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yye.net/wp-content/uploads/2011/06/stres-ve-cilt-hastal%C4%B1klari.jpg"/>
          <p:cNvPicPr>
            <a:picLocks noGrp="1" noChangeAspect="1" noChangeArrowheads="1"/>
          </p:cNvPicPr>
          <p:nvPr>
            <p:ph sz="quarter" idx="1"/>
          </p:nvPr>
        </p:nvPicPr>
        <p:blipFill>
          <a:blip r:embed="rId2"/>
          <a:srcRect/>
          <a:stretch>
            <a:fillRect/>
          </a:stretch>
        </p:blipFill>
        <p:spPr bwMode="auto">
          <a:xfrm>
            <a:off x="3714744" y="1428736"/>
            <a:ext cx="5072066" cy="4055422"/>
          </a:xfrm>
          <a:prstGeom prst="rect">
            <a:avLst/>
          </a:prstGeom>
          <a:noFill/>
        </p:spPr>
      </p:pic>
      <p:sp>
        <p:nvSpPr>
          <p:cNvPr id="4" name="3 Dikdörtgen"/>
          <p:cNvSpPr/>
          <p:nvPr/>
        </p:nvSpPr>
        <p:spPr>
          <a:xfrm>
            <a:off x="428596" y="1428736"/>
            <a:ext cx="4214842" cy="3970318"/>
          </a:xfrm>
          <a:prstGeom prst="rect">
            <a:avLst/>
          </a:prstGeom>
        </p:spPr>
        <p:txBody>
          <a:bodyPr wrap="square">
            <a:spAutoFit/>
          </a:bodyPr>
          <a:lstStyle/>
          <a:p>
            <a:r>
              <a:rPr lang="tr-TR" sz="2800" dirty="0" smtClean="0"/>
              <a:t>Nitekim neşeli, rahat ve huzurlu olan kimselerin gerilimli, stresli, bunalımlı, ağlamaya yatkın kişilere göre daha uzun yaşadıkları, daha sağlıklı oldukları da pek çok bilimsel araştırmayla doğrulanmış bir gerçektir.</a:t>
            </a:r>
            <a:endParaRPr lang="tr-T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Haz, Korku, Kaygı, Öfke</a:t>
            </a:r>
            <a:endParaRPr lang="tr-TR" dirty="0"/>
          </a:p>
        </p:txBody>
      </p:sp>
      <p:sp>
        <p:nvSpPr>
          <p:cNvPr id="3" name="2 İçerik Yer Tutucusu"/>
          <p:cNvSpPr>
            <a:spLocks noGrp="1"/>
          </p:cNvSpPr>
          <p:nvPr>
            <p:ph sz="quarter" idx="1"/>
          </p:nvPr>
        </p:nvSpPr>
        <p:spPr>
          <a:xfrm>
            <a:off x="428596" y="1447800"/>
            <a:ext cx="8258204" cy="4572000"/>
          </a:xfrm>
        </p:spPr>
        <p:txBody>
          <a:bodyPr>
            <a:normAutofit/>
          </a:bodyPr>
          <a:lstStyle/>
          <a:p>
            <a:r>
              <a:rPr lang="tr-TR" b="1" dirty="0" smtClean="0"/>
              <a:t>Duygu Türlerini Ayırt Edebilmek</a:t>
            </a:r>
          </a:p>
          <a:p>
            <a:pPr>
              <a:buNone/>
            </a:pPr>
            <a:r>
              <a:rPr lang="tr-TR" dirty="0" smtClean="0"/>
              <a:t>	   19. yüzyılın sonlarına dek geçerliliğini koruyan geleneksel görüşe göre duygunun oluşabilmesi ve ifade edilebilmesi için önce önemli bir olay gerçekleşmelidir (Örneğin evde yangın çıkması gibi).  Bu olay </a:t>
            </a:r>
            <a:r>
              <a:rPr lang="tr-TR" dirty="0" err="1" smtClean="0"/>
              <a:t>serebral</a:t>
            </a:r>
            <a:r>
              <a:rPr lang="tr-TR" dirty="0" smtClean="0"/>
              <a:t> kortekste bilinçli bir </a:t>
            </a:r>
            <a:r>
              <a:rPr lang="tr-TR" dirty="0" err="1" smtClean="0"/>
              <a:t>emosyonel</a:t>
            </a:r>
            <a:r>
              <a:rPr lang="tr-TR" dirty="0" smtClean="0"/>
              <a:t> deneyim olan korkuyu yaratacak, bu da kalp, kan damarları, adrenal bezler ve ter bezleri gibi </a:t>
            </a:r>
            <a:r>
              <a:rPr lang="tr-TR" dirty="0" err="1" smtClean="0"/>
              <a:t>periferik</a:t>
            </a:r>
            <a:r>
              <a:rPr lang="tr-TR" dirty="0" smtClean="0"/>
              <a:t> organlarda değişikliklere neden olacaktır. </a:t>
            </a: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14348" y="785794"/>
            <a:ext cx="7643866" cy="1200329"/>
          </a:xfrm>
          <a:prstGeom prst="rect">
            <a:avLst/>
          </a:prstGeom>
        </p:spPr>
        <p:txBody>
          <a:bodyPr wrap="square">
            <a:spAutoFit/>
          </a:bodyPr>
          <a:lstStyle/>
          <a:p>
            <a:r>
              <a:rPr lang="tr-TR" sz="2400" b="1" dirty="0" smtClean="0"/>
              <a:t>Geleneksel görüşe göre;</a:t>
            </a:r>
          </a:p>
          <a:p>
            <a:r>
              <a:rPr lang="tr-TR" sz="2400" b="1" dirty="0" smtClean="0"/>
              <a:t>bilinçli bir </a:t>
            </a:r>
            <a:r>
              <a:rPr lang="tr-TR" sz="2400" b="1" dirty="0" err="1" smtClean="0"/>
              <a:t>emosyonel</a:t>
            </a:r>
            <a:r>
              <a:rPr lang="tr-TR" sz="2400" b="1" dirty="0" smtClean="0"/>
              <a:t> olay vücutta refleks </a:t>
            </a:r>
            <a:r>
              <a:rPr lang="tr-TR" sz="2400" b="1" dirty="0" err="1" smtClean="0"/>
              <a:t>otonomik</a:t>
            </a:r>
            <a:r>
              <a:rPr lang="tr-TR" sz="2400" b="1" dirty="0" smtClean="0"/>
              <a:t> yanıtlara neden olmaktadır.</a:t>
            </a:r>
            <a:endParaRPr lang="tr-TR" sz="2400" dirty="0"/>
          </a:p>
        </p:txBody>
      </p:sp>
      <p:pic>
        <p:nvPicPr>
          <p:cNvPr id="1026" name="Picture 2" descr="http://t2.gstatic.com/images?q=tbn:ANd9GcReeqFbzB-9JCk--ctJg-26uS6pkZXJsz19in6qk_3vk6Qwe71a1w"/>
          <p:cNvPicPr>
            <a:picLocks noChangeAspect="1" noChangeArrowheads="1"/>
          </p:cNvPicPr>
          <p:nvPr/>
        </p:nvPicPr>
        <p:blipFill>
          <a:blip r:embed="rId2"/>
          <a:srcRect/>
          <a:stretch>
            <a:fillRect/>
          </a:stretch>
        </p:blipFill>
        <p:spPr bwMode="auto">
          <a:xfrm>
            <a:off x="285720" y="3071810"/>
            <a:ext cx="3814933" cy="2857520"/>
          </a:xfrm>
          <a:prstGeom prst="rect">
            <a:avLst/>
          </a:prstGeom>
          <a:noFill/>
        </p:spPr>
      </p:pic>
      <p:pic>
        <p:nvPicPr>
          <p:cNvPr id="1028" name="Picture 4" descr="http://www.videoara.com/onbellek/12/01/09/iuuq_NV_00wjefp_SL_doouvsl_SL_dpn031230ibcfs02090cfzphmvoeb_NK_5_NK_lbumj_NK_bitbq_NK_cjob_NK_zboej.jpg"/>
          <p:cNvPicPr>
            <a:picLocks noChangeAspect="1" noChangeArrowheads="1"/>
          </p:cNvPicPr>
          <p:nvPr/>
        </p:nvPicPr>
        <p:blipFill>
          <a:blip r:embed="rId3"/>
          <a:srcRect/>
          <a:stretch>
            <a:fillRect/>
          </a:stretch>
        </p:blipFill>
        <p:spPr bwMode="auto">
          <a:xfrm>
            <a:off x="4286248" y="2857496"/>
            <a:ext cx="4572032" cy="342902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28596" y="1214422"/>
            <a:ext cx="635798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tr-TR" sz="2400" b="1" i="0" u="none" strike="noStrike" cap="none" normalizeH="0" baseline="0" dirty="0" smtClean="0">
                <a:ln>
                  <a:noFill/>
                </a:ln>
                <a:solidFill>
                  <a:srgbClr val="0000FF"/>
                </a:solidFill>
                <a:effectLst/>
                <a:latin typeface="Cambria" pitchFamily="18" charset="0"/>
                <a:ea typeface="Times New Roman" pitchFamily="18" charset="0"/>
                <a:cs typeface="Times New Roman" pitchFamily="18" charset="0"/>
              </a:rPr>
              <a:t>James- </a:t>
            </a:r>
            <a:r>
              <a:rPr kumimoji="0" lang="tr-TR" sz="2400" b="1" i="0" u="none" strike="noStrike" cap="none" normalizeH="0" baseline="0" dirty="0" err="1" smtClean="0">
                <a:ln>
                  <a:noFill/>
                </a:ln>
                <a:solidFill>
                  <a:srgbClr val="0000FF"/>
                </a:solidFill>
                <a:effectLst/>
                <a:latin typeface="Cambria" pitchFamily="18" charset="0"/>
                <a:ea typeface="Times New Roman" pitchFamily="18" charset="0"/>
                <a:cs typeface="Times New Roman" pitchFamily="18" charset="0"/>
              </a:rPr>
              <a:t>Lange</a:t>
            </a:r>
            <a:r>
              <a:rPr kumimoji="0" lang="tr-TR" sz="2400" b="1" i="0" u="none" strike="noStrike" cap="none" normalizeH="0" baseline="0" dirty="0" smtClean="0">
                <a:ln>
                  <a:noFill/>
                </a:ln>
                <a:solidFill>
                  <a:srgbClr val="0000FF"/>
                </a:solidFill>
                <a:effectLst/>
                <a:latin typeface="Cambria" pitchFamily="18" charset="0"/>
                <a:ea typeface="Times New Roman" pitchFamily="18" charset="0"/>
                <a:cs typeface="Times New Roman" pitchFamily="18" charset="0"/>
              </a:rPr>
              <a:t> teorisi:</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lang="tr-TR" sz="2400" dirty="0" smtClean="0">
                <a:solidFill>
                  <a:srgbClr val="FF0000"/>
                </a:solidFill>
                <a:latin typeface="Cambria" pitchFamily="18" charset="0"/>
                <a:ea typeface="Times New Roman" pitchFamily="18" charset="0"/>
                <a:cs typeface="Times New Roman" pitchFamily="18" charset="0"/>
              </a:rPr>
              <a:t>	</a:t>
            </a:r>
            <a:r>
              <a:rPr kumimoji="0" lang="tr-TR" sz="2400" b="0"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1884 yılında Amerikalı psikolog William James duygusal değişikliklerin bilişsel aktivite ile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başladığını </a:t>
            </a: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ne s</a:t>
            </a: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ren geleneksel g</a:t>
            </a: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r</a:t>
            </a: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şe karşı </a:t>
            </a: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ç</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ıkarak</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tr-TR" sz="2400" b="0"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Emosyon</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nedir ?</a:t>
            </a: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isimli makalesinde kendi g</a:t>
            </a: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r</a:t>
            </a: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ş</a:t>
            </a: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n</a:t>
            </a:r>
            <a:r>
              <a:rPr kumimoji="0" lang="tr-TR"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dile getirmiştir.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tr-TR" sz="2400" b="0" i="0" u="none" strike="noStrike" cap="none" normalizeH="0" baseline="0" dirty="0" smtClean="0">
                <a:ln>
                  <a:noFill/>
                </a:ln>
                <a:solidFill>
                  <a:srgbClr val="FF0000"/>
                </a:solidFill>
                <a:effectLst/>
                <a:latin typeface="Calibri"/>
                <a:ea typeface="Times New Roman" pitchFamily="18" charset="0"/>
                <a:cs typeface="Times New Roman" pitchFamily="18" charset="0"/>
              </a:rPr>
              <a:t>   </a:t>
            </a:r>
            <a:r>
              <a:rPr kumimoji="0" lang="tr-TR" sz="2400" b="0"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James, </a:t>
            </a:r>
            <a:r>
              <a:rPr kumimoji="0" lang="tr-TR" sz="2400" b="1"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emosyona</a:t>
            </a:r>
            <a:r>
              <a:rPr kumimoji="0" lang="tr-TR"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ait bilişsel deneyimin, fizyolojik deneyime </a:t>
            </a:r>
            <a:r>
              <a:rPr kumimoji="0" lang="tr-TR" sz="2400" b="1"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sekonder</a:t>
            </a:r>
            <a:r>
              <a:rPr kumimoji="0" lang="tr-TR"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ortaya </a:t>
            </a:r>
            <a:r>
              <a:rPr kumimoji="0" lang="tr-TR" sz="2400" b="1" i="0" u="none" strike="noStrike" cap="none" normalizeH="0" baseline="0" dirty="0" smtClean="0">
                <a:ln>
                  <a:noFill/>
                </a:ln>
                <a:solidFill>
                  <a:schemeClr val="tx1"/>
                </a:solidFill>
                <a:effectLst/>
                <a:latin typeface="Calibri"/>
                <a:ea typeface="Times New Roman" pitchFamily="18" charset="0"/>
                <a:cs typeface="Times New Roman" pitchFamily="18" charset="0"/>
              </a:rPr>
              <a:t>ç</a:t>
            </a:r>
            <a:r>
              <a:rPr kumimoji="0" lang="tr-TR"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ıktığını iddia etmiştir</a:t>
            </a:r>
            <a:r>
              <a:rPr kumimoji="0" lang="tr-TR"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endParaRPr kumimoji="0" lang="tr-TR" sz="4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http://ukhypnosis.com/wp-content/uploads/2010/08/William-James.jpg"/>
          <p:cNvPicPr>
            <a:picLocks noChangeAspect="1" noChangeArrowheads="1"/>
          </p:cNvPicPr>
          <p:nvPr/>
        </p:nvPicPr>
        <p:blipFill>
          <a:blip r:embed="rId2"/>
          <a:srcRect/>
          <a:stretch>
            <a:fillRect/>
          </a:stretch>
        </p:blipFill>
        <p:spPr bwMode="auto">
          <a:xfrm>
            <a:off x="6929454" y="142852"/>
            <a:ext cx="2075502" cy="241994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71802" y="785794"/>
            <a:ext cx="5700698" cy="5429288"/>
          </a:xfrm>
        </p:spPr>
        <p:txBody>
          <a:bodyPr>
            <a:normAutofit/>
          </a:bodyPr>
          <a:lstStyle/>
          <a:p>
            <a:r>
              <a:rPr lang="tr-TR" sz="2800" dirty="0" smtClean="0">
                <a:latin typeface="Cambria" pitchFamily="18" charset="0"/>
                <a:ea typeface="Times New Roman" pitchFamily="18" charset="0"/>
                <a:cs typeface="Times New Roman" pitchFamily="18" charset="0"/>
              </a:rPr>
              <a:t>James</a:t>
            </a:r>
            <a:r>
              <a:rPr lang="tr-TR" sz="2800" dirty="0" smtClean="0">
                <a:latin typeface="Calibri"/>
                <a:ea typeface="Times New Roman" pitchFamily="18" charset="0"/>
                <a:cs typeface="Times New Roman" pitchFamily="18" charset="0"/>
              </a:rPr>
              <a:t>’</a:t>
            </a:r>
            <a:r>
              <a:rPr lang="tr-TR" sz="2800" dirty="0" smtClean="0">
                <a:latin typeface="Cambria" pitchFamily="18" charset="0"/>
                <a:ea typeface="Times New Roman" pitchFamily="18" charset="0"/>
                <a:cs typeface="Times New Roman" pitchFamily="18" charset="0"/>
              </a:rPr>
              <a:t> e g</a:t>
            </a:r>
            <a:r>
              <a:rPr lang="tr-TR" sz="2800" dirty="0" smtClean="0">
                <a:latin typeface="Calibri"/>
                <a:ea typeface="Times New Roman" pitchFamily="18" charset="0"/>
                <a:cs typeface="Times New Roman" pitchFamily="18" charset="0"/>
              </a:rPr>
              <a:t>ö</a:t>
            </a:r>
            <a:r>
              <a:rPr lang="tr-TR" sz="2800" dirty="0" smtClean="0">
                <a:latin typeface="Cambria" pitchFamily="18" charset="0"/>
                <a:ea typeface="Times New Roman" pitchFamily="18" charset="0"/>
                <a:cs typeface="Times New Roman" pitchFamily="18" charset="0"/>
              </a:rPr>
              <a:t>re tehlikeli bir durum karşısında </a:t>
            </a:r>
          </a:p>
          <a:p>
            <a:r>
              <a:rPr lang="tr-TR" sz="2800" dirty="0" smtClean="0">
                <a:latin typeface="Cambria" pitchFamily="18" charset="0"/>
                <a:ea typeface="Times New Roman" pitchFamily="18" charset="0"/>
                <a:cs typeface="Times New Roman" pitchFamily="18" charset="0"/>
              </a:rPr>
              <a:t>Örneğin ; yolumuza bir ayının </a:t>
            </a:r>
            <a:r>
              <a:rPr lang="tr-TR" sz="2800" dirty="0" smtClean="0">
                <a:latin typeface="Calibri"/>
                <a:ea typeface="Times New Roman" pitchFamily="18" charset="0"/>
                <a:cs typeface="Times New Roman" pitchFamily="18" charset="0"/>
              </a:rPr>
              <a:t>ç</a:t>
            </a:r>
            <a:r>
              <a:rPr lang="tr-TR" sz="2800" dirty="0" smtClean="0">
                <a:latin typeface="Cambria" pitchFamily="18" charset="0"/>
                <a:ea typeface="Times New Roman" pitchFamily="18" charset="0"/>
                <a:cs typeface="Times New Roman" pitchFamily="18" charset="0"/>
              </a:rPr>
              <a:t>ıktığını varsayalım</a:t>
            </a:r>
          </a:p>
          <a:p>
            <a:pPr>
              <a:buNone/>
            </a:pPr>
            <a:r>
              <a:rPr lang="tr-TR" sz="2800" dirty="0" smtClean="0">
                <a:latin typeface="Cambria" pitchFamily="18" charset="0"/>
                <a:ea typeface="Times New Roman" pitchFamily="18" charset="0"/>
                <a:cs typeface="Times New Roman" pitchFamily="18" charset="0"/>
              </a:rPr>
              <a:t>    bu durumda bizde bilin</a:t>
            </a:r>
            <a:r>
              <a:rPr lang="tr-TR" sz="2800" dirty="0" smtClean="0">
                <a:latin typeface="Calibri"/>
                <a:ea typeface="Times New Roman" pitchFamily="18" charset="0"/>
                <a:cs typeface="Times New Roman" pitchFamily="18" charset="0"/>
              </a:rPr>
              <a:t>ç</a:t>
            </a:r>
            <a:r>
              <a:rPr lang="tr-TR" sz="2800" dirty="0" smtClean="0">
                <a:latin typeface="Cambria" pitchFamily="18" charset="0"/>
                <a:ea typeface="Times New Roman" pitchFamily="18" charset="0"/>
                <a:cs typeface="Times New Roman" pitchFamily="18" charset="0"/>
              </a:rPr>
              <a:t>li duygu deneyimine yol a</a:t>
            </a:r>
            <a:r>
              <a:rPr lang="tr-TR" sz="2800" dirty="0" smtClean="0">
                <a:latin typeface="Calibri"/>
                <a:ea typeface="Times New Roman" pitchFamily="18" charset="0"/>
                <a:cs typeface="Times New Roman" pitchFamily="18" charset="0"/>
              </a:rPr>
              <a:t>ç</a:t>
            </a:r>
            <a:r>
              <a:rPr lang="tr-TR" sz="2800" dirty="0" smtClean="0">
                <a:latin typeface="Cambria" pitchFamily="18" charset="0"/>
                <a:ea typeface="Times New Roman" pitchFamily="18" charset="0"/>
                <a:cs typeface="Times New Roman" pitchFamily="18" charset="0"/>
              </a:rPr>
              <a:t>an şey ayının yaratmış olduğu korku değildir. Ayıdan ka</a:t>
            </a:r>
            <a:r>
              <a:rPr lang="tr-TR" sz="2800" dirty="0" smtClean="0">
                <a:latin typeface="Calibri"/>
                <a:ea typeface="Times New Roman" pitchFamily="18" charset="0"/>
                <a:cs typeface="Times New Roman" pitchFamily="18" charset="0"/>
              </a:rPr>
              <a:t>ç</a:t>
            </a:r>
            <a:r>
              <a:rPr lang="tr-TR" sz="2800" dirty="0" smtClean="0">
                <a:latin typeface="Cambria" pitchFamily="18" charset="0"/>
                <a:ea typeface="Times New Roman" pitchFamily="18" charset="0"/>
                <a:cs typeface="Times New Roman" pitchFamily="18" charset="0"/>
              </a:rPr>
              <a:t>maya başlayana dek korkuyu hissetmeyiz. İ</a:t>
            </a:r>
            <a:r>
              <a:rPr lang="tr-TR" sz="2800" dirty="0" smtClean="0">
                <a:latin typeface="Calibri"/>
                <a:ea typeface="Times New Roman" pitchFamily="18" charset="0"/>
                <a:cs typeface="Times New Roman" pitchFamily="18" charset="0"/>
              </a:rPr>
              <a:t>ç</a:t>
            </a:r>
            <a:r>
              <a:rPr lang="tr-TR" sz="2800" dirty="0" smtClean="0">
                <a:latin typeface="Cambria" pitchFamily="18" charset="0"/>
                <a:ea typeface="Times New Roman" pitchFamily="18" charset="0"/>
                <a:cs typeface="Times New Roman" pitchFamily="18" charset="0"/>
              </a:rPr>
              <a:t>g</a:t>
            </a:r>
            <a:r>
              <a:rPr lang="tr-TR" sz="2800" dirty="0" smtClean="0">
                <a:latin typeface="Calibri"/>
                <a:ea typeface="Times New Roman" pitchFamily="18" charset="0"/>
                <a:cs typeface="Times New Roman" pitchFamily="18" charset="0"/>
              </a:rPr>
              <a:t>ü</a:t>
            </a:r>
            <a:r>
              <a:rPr lang="tr-TR" sz="2800" dirty="0" smtClean="0">
                <a:latin typeface="Cambria" pitchFamily="18" charset="0"/>
                <a:ea typeface="Times New Roman" pitchFamily="18" charset="0"/>
                <a:cs typeface="Times New Roman" pitchFamily="18" charset="0"/>
              </a:rPr>
              <a:t>d</a:t>
            </a:r>
            <a:r>
              <a:rPr lang="tr-TR" sz="2800" dirty="0" smtClean="0">
                <a:latin typeface="Calibri"/>
                <a:ea typeface="Times New Roman" pitchFamily="18" charset="0"/>
                <a:cs typeface="Times New Roman" pitchFamily="18" charset="0"/>
              </a:rPr>
              <a:t>ü</a:t>
            </a:r>
            <a:r>
              <a:rPr lang="tr-TR" sz="2800" dirty="0" smtClean="0">
                <a:latin typeface="Cambria" pitchFamily="18" charset="0"/>
                <a:ea typeface="Times New Roman" pitchFamily="18" charset="0"/>
                <a:cs typeface="Times New Roman" pitchFamily="18" charset="0"/>
              </a:rPr>
              <a:t>sel olarak ka</a:t>
            </a:r>
            <a:r>
              <a:rPr lang="tr-TR" sz="2800" dirty="0" smtClean="0">
                <a:latin typeface="Calibri"/>
                <a:ea typeface="Times New Roman" pitchFamily="18" charset="0"/>
                <a:cs typeface="Times New Roman" pitchFamily="18" charset="0"/>
              </a:rPr>
              <a:t>ç</a:t>
            </a:r>
            <a:r>
              <a:rPr lang="tr-TR" sz="2800" dirty="0" smtClean="0">
                <a:latin typeface="Cambria" pitchFamily="18" charset="0"/>
                <a:ea typeface="Times New Roman" pitchFamily="18" charset="0"/>
                <a:cs typeface="Times New Roman" pitchFamily="18" charset="0"/>
              </a:rPr>
              <a:t>maya başlarız, bu sırada kalp ve solunum hızında artış gibi değişiklikler oluşur.</a:t>
            </a:r>
            <a:endParaRPr lang="tr-TR" dirty="0"/>
          </a:p>
        </p:txBody>
      </p:sp>
      <p:pic>
        <p:nvPicPr>
          <p:cNvPr id="39938" name="Picture 2" descr="http://travelingg.com/wp-content/uploads/2009/12/Black_bear.jpg"/>
          <p:cNvPicPr>
            <a:picLocks noChangeAspect="1" noChangeArrowheads="1"/>
          </p:cNvPicPr>
          <p:nvPr/>
        </p:nvPicPr>
        <p:blipFill>
          <a:blip r:embed="rId2"/>
          <a:srcRect/>
          <a:stretch>
            <a:fillRect/>
          </a:stretch>
        </p:blipFill>
        <p:spPr bwMode="auto">
          <a:xfrm>
            <a:off x="285720" y="1285860"/>
            <a:ext cx="2714644" cy="426786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57158" y="714356"/>
            <a:ext cx="8186766" cy="4572000"/>
          </a:xfrm>
        </p:spPr>
        <p:txBody>
          <a:bodyPr/>
          <a:lstStyle/>
          <a:p>
            <a:r>
              <a:rPr lang="tr-TR" dirty="0" smtClean="0"/>
              <a:t>  William James ve Carl </a:t>
            </a:r>
            <a:r>
              <a:rPr lang="tr-TR" dirty="0" err="1" smtClean="0"/>
              <a:t>Lange</a:t>
            </a:r>
            <a:r>
              <a:rPr lang="tr-TR" dirty="0" smtClean="0"/>
              <a:t> tarafından birbirinden bağımsız olarak ortaya atılan bu teori :</a:t>
            </a:r>
          </a:p>
          <a:p>
            <a:r>
              <a:rPr lang="tr-TR" dirty="0" smtClean="0"/>
              <a:t>  “Duygu yaşantılarının, kişinin çevredeki uyarıcılara yönelik kendi bedensel tepkilerini algılamasından kaynaklandığını ifade eder”</a:t>
            </a:r>
          </a:p>
          <a:p>
            <a:r>
              <a:rPr lang="tr-TR" dirty="0" smtClean="0"/>
              <a:t>   Nazım'ın 'tavşan korktuğu için kaçmaz; kaçtığı için korkar' dizesiyle özetlenebilir. </a:t>
            </a:r>
          </a:p>
          <a:p>
            <a:pPr>
              <a:buNone/>
            </a:pPr>
            <a:endParaRPr lang="tr-TR" dirty="0" smtClean="0"/>
          </a:p>
          <a:p>
            <a:endParaRPr lang="tr-TR" dirty="0"/>
          </a:p>
        </p:txBody>
      </p:sp>
      <p:pic>
        <p:nvPicPr>
          <p:cNvPr id="45060" name="Picture 4" descr="http://www.dersimiz.com/masal/tavsankap/01.gif"/>
          <p:cNvPicPr>
            <a:picLocks noChangeAspect="1" noChangeArrowheads="1"/>
          </p:cNvPicPr>
          <p:nvPr/>
        </p:nvPicPr>
        <p:blipFill>
          <a:blip r:embed="rId2"/>
          <a:srcRect/>
          <a:stretch>
            <a:fillRect/>
          </a:stretch>
        </p:blipFill>
        <p:spPr bwMode="auto">
          <a:xfrm>
            <a:off x="642910" y="3786190"/>
            <a:ext cx="3643338" cy="2717066"/>
          </a:xfrm>
          <a:prstGeom prst="rect">
            <a:avLst/>
          </a:prstGeom>
          <a:noFill/>
        </p:spPr>
      </p:pic>
      <p:pic>
        <p:nvPicPr>
          <p:cNvPr id="45062" name="Picture 6" descr="http://a5.sphotos.ak.fbcdn.net/hphotos-ak-ash4/389426_254204951317858_149845395087148_608572_1774879053_n.jpg"/>
          <p:cNvPicPr>
            <a:picLocks noChangeAspect="1" noChangeArrowheads="1"/>
          </p:cNvPicPr>
          <p:nvPr/>
        </p:nvPicPr>
        <p:blipFill>
          <a:blip r:embed="rId3"/>
          <a:srcRect/>
          <a:stretch>
            <a:fillRect/>
          </a:stretch>
        </p:blipFill>
        <p:spPr bwMode="auto">
          <a:xfrm>
            <a:off x="4857752" y="3857628"/>
            <a:ext cx="3619524" cy="271464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42844" y="2500306"/>
            <a:ext cx="8786874" cy="4019560"/>
          </a:xfrm>
        </p:spPr>
        <p:txBody>
          <a:bodyPr>
            <a:normAutofit/>
          </a:bodyPr>
          <a:lstStyle/>
          <a:p>
            <a:r>
              <a:rPr lang="tr-TR" dirty="0" smtClean="0"/>
              <a:t>James ve Danimarka’ </a:t>
            </a:r>
            <a:r>
              <a:rPr lang="tr-TR" dirty="0" err="1" smtClean="0"/>
              <a:t>lı</a:t>
            </a:r>
            <a:r>
              <a:rPr lang="tr-TR" dirty="0" smtClean="0"/>
              <a:t> psikolog Carl </a:t>
            </a:r>
            <a:r>
              <a:rPr lang="tr-TR" dirty="0" err="1" smtClean="0"/>
              <a:t>Lange</a:t>
            </a:r>
            <a:r>
              <a:rPr lang="tr-TR" dirty="0" smtClean="0"/>
              <a:t> </a:t>
            </a:r>
            <a:r>
              <a:rPr lang="tr-TR" dirty="0" err="1" smtClean="0"/>
              <a:t>nin</a:t>
            </a:r>
            <a:r>
              <a:rPr lang="tr-TR" dirty="0" smtClean="0"/>
              <a:t> hipotezine göre duygu durumu (yani bilinçli duygu deneyimi) korteksin fizyolojik durumumuzdaki değişiklikleri algılamasından sonra oluşmaktaydı. </a:t>
            </a:r>
          </a:p>
          <a:p>
            <a:r>
              <a:rPr lang="tr-TR" dirty="0" smtClean="0"/>
              <a:t>Bir yangın sırasında korkuya kapılırız çünkü korteksimiz kalp atışımızı, dizlerimizin titremesini ve avuçlarımızın terlemesi ile ilgili sinyalleri alır. </a:t>
            </a:r>
          </a:p>
          <a:p>
            <a:r>
              <a:rPr lang="tr-TR" dirty="0" smtClean="0"/>
              <a:t>James “ağladığımız için üzülürüz, vurduğumuz için kızarız, ürperdiğimiz için korkarız” demiştir. </a:t>
            </a:r>
          </a:p>
          <a:p>
            <a:endParaRPr lang="tr-TR" dirty="0"/>
          </a:p>
        </p:txBody>
      </p:sp>
      <p:pic>
        <p:nvPicPr>
          <p:cNvPr id="38914" name="Picture 2" descr="http://adamolacakminik.com/blog/wp-content/uploads/2011/08/winnie-the-pooh-02.jpg"/>
          <p:cNvPicPr>
            <a:picLocks noChangeAspect="1" noChangeArrowheads="1"/>
          </p:cNvPicPr>
          <p:nvPr/>
        </p:nvPicPr>
        <p:blipFill>
          <a:blip r:embed="rId2"/>
          <a:srcRect/>
          <a:stretch>
            <a:fillRect/>
          </a:stretch>
        </p:blipFill>
        <p:spPr bwMode="auto">
          <a:xfrm>
            <a:off x="285720" y="142852"/>
            <a:ext cx="8715436" cy="228601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7772400" cy="714380"/>
          </a:xfrm>
        </p:spPr>
        <p:txBody>
          <a:bodyPr>
            <a:normAutofit fontScale="90000"/>
          </a:bodyPr>
          <a:lstStyle/>
          <a:p>
            <a:r>
              <a:rPr lang="tr-TR" b="1" dirty="0" err="1" smtClean="0"/>
              <a:t>Cannon</a:t>
            </a:r>
            <a:r>
              <a:rPr lang="tr-TR" b="1" dirty="0" smtClean="0"/>
              <a:t>- </a:t>
            </a:r>
            <a:r>
              <a:rPr lang="tr-TR" b="1" dirty="0" err="1" smtClean="0"/>
              <a:t>Bard</a:t>
            </a:r>
            <a:r>
              <a:rPr lang="tr-TR" b="1" dirty="0" smtClean="0"/>
              <a:t> teorisi</a:t>
            </a:r>
            <a:endParaRPr lang="tr-TR" dirty="0"/>
          </a:p>
        </p:txBody>
      </p:sp>
      <p:sp>
        <p:nvSpPr>
          <p:cNvPr id="3" name="2 İçerik Yer Tutucusu"/>
          <p:cNvSpPr>
            <a:spLocks noGrp="1"/>
          </p:cNvSpPr>
          <p:nvPr>
            <p:ph sz="quarter" idx="1"/>
          </p:nvPr>
        </p:nvSpPr>
        <p:spPr>
          <a:xfrm>
            <a:off x="214282" y="1000108"/>
            <a:ext cx="8501122" cy="5286412"/>
          </a:xfrm>
        </p:spPr>
        <p:txBody>
          <a:bodyPr>
            <a:normAutofit/>
          </a:bodyPr>
          <a:lstStyle/>
          <a:p>
            <a:pPr>
              <a:buNone/>
            </a:pPr>
            <a:r>
              <a:rPr lang="tr-TR" dirty="0" err="1" smtClean="0"/>
              <a:t>Cannon</a:t>
            </a:r>
            <a:r>
              <a:rPr lang="tr-TR" dirty="0" smtClean="0"/>
              <a:t> ve </a:t>
            </a:r>
            <a:r>
              <a:rPr lang="tr-TR" dirty="0" err="1" smtClean="0"/>
              <a:t>Bard</a:t>
            </a:r>
            <a:r>
              <a:rPr lang="tr-TR" dirty="0" smtClean="0"/>
              <a:t> duyguların temelinde merkezi sinir sisteminin önemli rolünün olduğunu göstermiştir. Bu kuram duyguların </a:t>
            </a:r>
            <a:r>
              <a:rPr lang="tr-TR" dirty="0" err="1" smtClean="0"/>
              <a:t>talamusun</a:t>
            </a:r>
            <a:r>
              <a:rPr lang="tr-TR" dirty="0" smtClean="0"/>
              <a:t> uyarılmasıyla ortaya çıktığını, anlatımının ise </a:t>
            </a:r>
            <a:r>
              <a:rPr lang="tr-TR" dirty="0" err="1" smtClean="0"/>
              <a:t>hipotalamik</a:t>
            </a:r>
            <a:r>
              <a:rPr lang="tr-TR" dirty="0" smtClean="0"/>
              <a:t> yapıların işlevleriyle ilgili olduğunu öne sürer.</a:t>
            </a:r>
          </a:p>
          <a:p>
            <a:pPr>
              <a:buNone/>
            </a:pPr>
            <a:r>
              <a:rPr lang="tr-TR" dirty="0" smtClean="0"/>
              <a:t>Bir uyaran </a:t>
            </a:r>
            <a:r>
              <a:rPr lang="tr-TR" dirty="0" err="1" smtClean="0"/>
              <a:t>hipotalamusu</a:t>
            </a:r>
            <a:r>
              <a:rPr lang="tr-TR" dirty="0" smtClean="0"/>
              <a:t> uyardığında aynı anda iki işlev ortaya çıkar.</a:t>
            </a:r>
          </a:p>
          <a:p>
            <a:r>
              <a:rPr lang="tr-TR" dirty="0" err="1" smtClean="0"/>
              <a:t>Hipotalamus</a:t>
            </a:r>
            <a:r>
              <a:rPr lang="tr-TR" dirty="0" smtClean="0"/>
              <a:t> fizyolojik değişiklikleri ortaya çıkarır ve sinir sistemini uyarır. </a:t>
            </a:r>
          </a:p>
          <a:p>
            <a:r>
              <a:rPr lang="tr-TR" dirty="0" smtClean="0"/>
              <a:t>Kortekse sinirsel akım </a:t>
            </a:r>
          </a:p>
          <a:p>
            <a:pPr>
              <a:buNone/>
            </a:pPr>
            <a:r>
              <a:rPr lang="tr-TR" dirty="0" smtClean="0"/>
              <a:t>göndererek duyguların</a:t>
            </a:r>
          </a:p>
          <a:p>
            <a:pPr>
              <a:buNone/>
            </a:pPr>
            <a:r>
              <a:rPr lang="tr-TR" dirty="0" smtClean="0"/>
              <a:t>farkına varmamızı sağlar.</a:t>
            </a:r>
          </a:p>
          <a:p>
            <a:pPr>
              <a:buNone/>
            </a:pPr>
            <a:endParaRPr lang="tr-TR" dirty="0"/>
          </a:p>
        </p:txBody>
      </p:sp>
      <p:pic>
        <p:nvPicPr>
          <p:cNvPr id="40962" name="Picture 2" descr="http://www.cerebromente.org.br/n05/mente/tub6.gif"/>
          <p:cNvPicPr>
            <a:picLocks noChangeAspect="1" noChangeArrowheads="1"/>
          </p:cNvPicPr>
          <p:nvPr/>
        </p:nvPicPr>
        <p:blipFill>
          <a:blip r:embed="rId2"/>
          <a:srcRect/>
          <a:stretch>
            <a:fillRect/>
          </a:stretch>
        </p:blipFill>
        <p:spPr bwMode="auto">
          <a:xfrm>
            <a:off x="4429124" y="4357694"/>
            <a:ext cx="4582317" cy="235743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DUYGU</a:t>
            </a:r>
            <a:endParaRPr lang="tr-TR" dirty="0"/>
          </a:p>
        </p:txBody>
      </p:sp>
      <p:sp>
        <p:nvSpPr>
          <p:cNvPr id="3" name="2 İçerik Yer Tutucusu"/>
          <p:cNvSpPr>
            <a:spLocks noGrp="1"/>
          </p:cNvSpPr>
          <p:nvPr>
            <p:ph sz="quarter" idx="1"/>
          </p:nvPr>
        </p:nvSpPr>
        <p:spPr>
          <a:xfrm>
            <a:off x="500034" y="1500174"/>
            <a:ext cx="8229600" cy="4840303"/>
          </a:xfrm>
        </p:spPr>
        <p:txBody>
          <a:bodyPr>
            <a:normAutofit/>
          </a:bodyPr>
          <a:lstStyle/>
          <a:p>
            <a:pPr>
              <a:buNone/>
            </a:pPr>
            <a:r>
              <a:rPr lang="tr-TR" dirty="0" smtClean="0"/>
              <a:t>İnsanın </a:t>
            </a:r>
            <a:r>
              <a:rPr lang="tr-TR" dirty="0"/>
              <a:t>mutlu, kederli, öfkeli, </a:t>
            </a:r>
            <a:r>
              <a:rPr lang="tr-TR" dirty="0" smtClean="0"/>
              <a:t>coşkulu </a:t>
            </a:r>
            <a:r>
              <a:rPr lang="tr-TR" dirty="0"/>
              <a:t>ya da korku içinde olmasını anlatan bir sözcüktür. </a:t>
            </a:r>
            <a:endParaRPr lang="tr-TR" dirty="0" smtClean="0"/>
          </a:p>
          <a:p>
            <a:pPr>
              <a:buNone/>
            </a:pPr>
            <a:r>
              <a:rPr lang="tr-TR" dirty="0" smtClean="0"/>
              <a:t>Herhangi </a:t>
            </a:r>
            <a:r>
              <a:rPr lang="tr-TR" dirty="0"/>
              <a:t>bir duygu bir </a:t>
            </a:r>
            <a:r>
              <a:rPr lang="tr-TR" dirty="0" smtClean="0"/>
              <a:t>düşünceden </a:t>
            </a:r>
            <a:r>
              <a:rPr lang="tr-TR" dirty="0"/>
              <a:t>kaynaklanır. Örneğin, sınav öncesinde aklınızdan ne gibi düşünceler geçer? </a:t>
            </a:r>
            <a:endParaRPr lang="tr-TR" dirty="0" smtClean="0"/>
          </a:p>
          <a:p>
            <a:pPr>
              <a:buNone/>
            </a:pPr>
            <a:r>
              <a:rPr lang="tr-TR" dirty="0" smtClean="0"/>
              <a:t>Eğer </a:t>
            </a:r>
            <a:r>
              <a:rPr lang="tr-TR" dirty="0"/>
              <a:t>iyi hazırlanmışsanız sınav, kazanmaya kesin </a:t>
            </a:r>
            <a:r>
              <a:rPr lang="tr-TR" dirty="0" smtClean="0"/>
              <a:t>gözle </a:t>
            </a:r>
            <a:r>
              <a:rPr lang="tr-TR" dirty="0"/>
              <a:t>baktığınız heyecanlı bir yarıştır</a:t>
            </a:r>
            <a:r>
              <a:rPr lang="tr-TR" dirty="0" smtClean="0"/>
              <a:t>.</a:t>
            </a:r>
          </a:p>
          <a:p>
            <a:pPr>
              <a:buNone/>
            </a:pPr>
            <a:r>
              <a:rPr lang="tr-TR" dirty="0" smtClean="0"/>
              <a:t> </a:t>
            </a:r>
            <a:r>
              <a:rPr lang="tr-TR" dirty="0"/>
              <a:t>Ama </a:t>
            </a:r>
            <a:r>
              <a:rPr lang="tr-TR" dirty="0" smtClean="0"/>
              <a:t>yeterince </a:t>
            </a:r>
            <a:r>
              <a:rPr lang="tr-TR" dirty="0"/>
              <a:t>çalışmadıysanız sınavı kendinize yönelik bir tehlike ya da tehdit gibi düşünürsünüz</a:t>
            </a:r>
            <a:r>
              <a:rPr lang="tr-TR" dirty="0" smtClean="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7772400" cy="868346"/>
          </a:xfrm>
        </p:spPr>
        <p:txBody>
          <a:bodyPr>
            <a:normAutofit/>
          </a:bodyPr>
          <a:lstStyle/>
          <a:p>
            <a:r>
              <a:rPr lang="tr-TR" b="1" dirty="0" err="1" smtClean="0"/>
              <a:t>Schachter</a:t>
            </a:r>
            <a:r>
              <a:rPr lang="tr-TR" b="1" dirty="0" smtClean="0"/>
              <a:t> teorisi</a:t>
            </a:r>
            <a:endParaRPr lang="tr-TR" dirty="0"/>
          </a:p>
        </p:txBody>
      </p:sp>
      <p:sp>
        <p:nvSpPr>
          <p:cNvPr id="3" name="2 İçerik Yer Tutucusu"/>
          <p:cNvSpPr>
            <a:spLocks noGrp="1"/>
          </p:cNvSpPr>
          <p:nvPr>
            <p:ph sz="quarter" idx="1"/>
          </p:nvPr>
        </p:nvSpPr>
        <p:spPr/>
        <p:txBody>
          <a:bodyPr>
            <a:normAutofit lnSpcReduction="10000"/>
          </a:bodyPr>
          <a:lstStyle/>
          <a:p>
            <a:r>
              <a:rPr lang="tr-TR" dirty="0" err="1" smtClean="0"/>
              <a:t>Stanley</a:t>
            </a:r>
            <a:r>
              <a:rPr lang="tr-TR" dirty="0" smtClean="0"/>
              <a:t> </a:t>
            </a:r>
            <a:r>
              <a:rPr lang="tr-TR" dirty="0" err="1" smtClean="0"/>
              <a:t>Schachter</a:t>
            </a:r>
            <a:r>
              <a:rPr lang="tr-TR" dirty="0" smtClean="0"/>
              <a:t> ve sonrasında </a:t>
            </a:r>
            <a:r>
              <a:rPr lang="tr-TR" dirty="0" err="1" smtClean="0"/>
              <a:t>Antonio</a:t>
            </a:r>
            <a:r>
              <a:rPr lang="tr-TR" dirty="0" smtClean="0"/>
              <a:t> </a:t>
            </a:r>
            <a:r>
              <a:rPr lang="tr-TR" dirty="0" err="1" smtClean="0"/>
              <a:t>Damassio</a:t>
            </a:r>
            <a:r>
              <a:rPr lang="tr-TR" dirty="0" smtClean="0"/>
              <a:t>,  James ve </a:t>
            </a:r>
            <a:r>
              <a:rPr lang="tr-TR" dirty="0" err="1" smtClean="0"/>
              <a:t>Lange</a:t>
            </a:r>
            <a:r>
              <a:rPr lang="tr-TR" dirty="0" smtClean="0"/>
              <a:t>’ in teorisini biraz yumuşatmışlar ve </a:t>
            </a:r>
            <a:r>
              <a:rPr lang="tr-TR" b="1" dirty="0" smtClean="0"/>
              <a:t>duyguların, çevreden gelen belirsiz sinyallerin bilişsel dönüşümleri olduğunu ileri sürmüşlerdir. </a:t>
            </a:r>
            <a:endParaRPr lang="tr-TR" dirty="0" smtClean="0"/>
          </a:p>
          <a:p>
            <a:r>
              <a:rPr lang="tr-TR" dirty="0" smtClean="0"/>
              <a:t>1960’ </a:t>
            </a:r>
            <a:r>
              <a:rPr lang="tr-TR" dirty="0" err="1" smtClean="0"/>
              <a:t>larda</a:t>
            </a:r>
            <a:r>
              <a:rPr lang="tr-TR" dirty="0" smtClean="0"/>
              <a:t> </a:t>
            </a:r>
            <a:r>
              <a:rPr lang="tr-TR" dirty="0" err="1" smtClean="0"/>
              <a:t>Schachter</a:t>
            </a:r>
            <a:r>
              <a:rPr lang="tr-TR" dirty="0" smtClean="0"/>
              <a:t>, duyguların kortekste </a:t>
            </a:r>
            <a:r>
              <a:rPr lang="tr-TR" dirty="0" err="1" smtClean="0"/>
              <a:t>inşaa</a:t>
            </a:r>
            <a:r>
              <a:rPr lang="tr-TR" dirty="0" smtClean="0"/>
              <a:t> edildiğini vurgulamıştır. James ve </a:t>
            </a:r>
            <a:r>
              <a:rPr lang="tr-TR" dirty="0" err="1" smtClean="0"/>
              <a:t>Lange</a:t>
            </a:r>
            <a:r>
              <a:rPr lang="tr-TR" dirty="0" smtClean="0"/>
              <a:t>’ in teorisinden farklı olarak, korteks </a:t>
            </a:r>
            <a:r>
              <a:rPr lang="tr-TR" dirty="0" err="1" smtClean="0"/>
              <a:t>periferden</a:t>
            </a:r>
            <a:r>
              <a:rPr lang="tr-TR" dirty="0" smtClean="0"/>
              <a:t> gelen uyarıları spesifik duygulara dönüştürmekteydi.  Yani korteks, kişinin beklentileri ve sosyal durumu ile uyumlu olarak, çevreden gelen uyarılara karşı bilişsel yanıtlar yaratmaktadır.</a:t>
            </a:r>
          </a:p>
          <a:p>
            <a:pPr>
              <a:buNone/>
            </a:pP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mhhe.com/socscience/intro/ibank/ibank/0114.jpg"/>
          <p:cNvPicPr>
            <a:picLocks noChangeAspect="1" noChangeArrowheads="1"/>
          </p:cNvPicPr>
          <p:nvPr/>
        </p:nvPicPr>
        <p:blipFill>
          <a:blip r:embed="rId2"/>
          <a:srcRect/>
          <a:stretch>
            <a:fillRect/>
          </a:stretch>
        </p:blipFill>
        <p:spPr bwMode="auto">
          <a:xfrm>
            <a:off x="500034" y="357166"/>
            <a:ext cx="8286808" cy="614366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428604"/>
            <a:ext cx="7772400" cy="774720"/>
          </a:xfrm>
        </p:spPr>
        <p:txBody>
          <a:bodyPr>
            <a:normAutofit/>
          </a:bodyPr>
          <a:lstStyle/>
          <a:p>
            <a:r>
              <a:rPr lang="tr-TR" dirty="0" smtClean="0"/>
              <a:t>Duyguların Gelişimi</a:t>
            </a:r>
            <a:endParaRPr lang="tr-TR" dirty="0"/>
          </a:p>
        </p:txBody>
      </p:sp>
      <p:sp>
        <p:nvSpPr>
          <p:cNvPr id="3" name="2 İçerik Yer Tutucusu"/>
          <p:cNvSpPr>
            <a:spLocks noGrp="1"/>
          </p:cNvSpPr>
          <p:nvPr>
            <p:ph sz="quarter" idx="1"/>
          </p:nvPr>
        </p:nvSpPr>
        <p:spPr>
          <a:xfrm>
            <a:off x="285720" y="1785926"/>
            <a:ext cx="8401080" cy="4591064"/>
          </a:xfrm>
        </p:spPr>
        <p:txBody>
          <a:bodyPr>
            <a:normAutofit lnSpcReduction="10000"/>
          </a:bodyPr>
          <a:lstStyle/>
          <a:p>
            <a:pPr>
              <a:buNone/>
            </a:pPr>
            <a:r>
              <a:rPr lang="tr-TR" dirty="0" smtClean="0"/>
              <a:t>Duyguların gelişmesi insanın </a:t>
            </a:r>
          </a:p>
          <a:p>
            <a:pPr>
              <a:buNone/>
            </a:pPr>
            <a:r>
              <a:rPr lang="tr-TR" dirty="0" smtClean="0"/>
              <a:t>ruhsal gelişmesiyle koşutluk gösterir.</a:t>
            </a:r>
          </a:p>
          <a:p>
            <a:pPr>
              <a:buNone/>
            </a:pPr>
            <a:r>
              <a:rPr lang="tr-TR" dirty="0" err="1" smtClean="0"/>
              <a:t>Yenidoğanda</a:t>
            </a:r>
            <a:r>
              <a:rPr lang="tr-TR" dirty="0" smtClean="0"/>
              <a:t> ve çocukluğun ilk yıllarında haz ilkesi egemendir.</a:t>
            </a:r>
          </a:p>
          <a:p>
            <a:pPr>
              <a:buNone/>
            </a:pPr>
            <a:r>
              <a:rPr lang="tr-TR" dirty="0" err="1" smtClean="0"/>
              <a:t>Yenidoğanda</a:t>
            </a:r>
            <a:r>
              <a:rPr lang="tr-TR" dirty="0" smtClean="0"/>
              <a:t> temel gereksinmeler doyurulursa bir hoşnutluk duygusu yaşanır. </a:t>
            </a:r>
          </a:p>
          <a:p>
            <a:pPr>
              <a:buNone/>
            </a:pPr>
            <a:r>
              <a:rPr lang="tr-TR" dirty="0" smtClean="0"/>
              <a:t>Gereksinmelerin doyumu engellenirse bir hoşnutsuzluk duygusu yaşanır ve korku,öfke duyguları duyulur. </a:t>
            </a:r>
          </a:p>
          <a:p>
            <a:pPr>
              <a:buNone/>
            </a:pPr>
            <a:r>
              <a:rPr lang="tr-TR" dirty="0" err="1" smtClean="0"/>
              <a:t>Yenidoğanda</a:t>
            </a:r>
            <a:r>
              <a:rPr lang="tr-TR" dirty="0" smtClean="0"/>
              <a:t> duygusal tepkiler ayrışmamıştır ve tepkiler tüm bedenle verilir. Bunlar davranışa emme-yutma ve tükürme biçiminde yansır. </a:t>
            </a:r>
          </a:p>
          <a:p>
            <a:endParaRPr lang="tr-TR" dirty="0"/>
          </a:p>
        </p:txBody>
      </p:sp>
      <p:pic>
        <p:nvPicPr>
          <p:cNvPr id="48130" name="Picture 2" descr="http://www.sentezhaber.com/images/haberler/bebekler_duygulari_uc_aylikken_hissediyor.jpg"/>
          <p:cNvPicPr>
            <a:picLocks noChangeAspect="1" noChangeArrowheads="1"/>
          </p:cNvPicPr>
          <p:nvPr/>
        </p:nvPicPr>
        <p:blipFill>
          <a:blip r:embed="rId2"/>
          <a:srcRect/>
          <a:stretch>
            <a:fillRect/>
          </a:stretch>
        </p:blipFill>
        <p:spPr bwMode="auto">
          <a:xfrm>
            <a:off x="5249336" y="0"/>
            <a:ext cx="3894664" cy="228599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ozelkadinlar.com/wp-content/uploads/2011/11/bebekyemekbebekyememk.jpg"/>
          <p:cNvPicPr>
            <a:picLocks noChangeAspect="1" noChangeArrowheads="1"/>
          </p:cNvPicPr>
          <p:nvPr/>
        </p:nvPicPr>
        <p:blipFill>
          <a:blip r:embed="rId2"/>
          <a:srcRect/>
          <a:stretch>
            <a:fillRect/>
          </a:stretch>
        </p:blipFill>
        <p:spPr bwMode="auto">
          <a:xfrm>
            <a:off x="357158" y="3429000"/>
            <a:ext cx="4381488" cy="3286116"/>
          </a:xfrm>
          <a:prstGeom prst="rect">
            <a:avLst/>
          </a:prstGeom>
          <a:noFill/>
        </p:spPr>
      </p:pic>
      <p:pic>
        <p:nvPicPr>
          <p:cNvPr id="4" name="Picture 6" descr="http://i.milliyet.com.tr/GaleriHaber/2010/12/29/fft20_mf1058839.Jpeg"/>
          <p:cNvPicPr>
            <a:picLocks noChangeAspect="1" noChangeArrowheads="1"/>
          </p:cNvPicPr>
          <p:nvPr/>
        </p:nvPicPr>
        <p:blipFill>
          <a:blip r:embed="rId3"/>
          <a:srcRect/>
          <a:stretch>
            <a:fillRect/>
          </a:stretch>
        </p:blipFill>
        <p:spPr bwMode="auto">
          <a:xfrm>
            <a:off x="5786414" y="3500414"/>
            <a:ext cx="3357586" cy="3357586"/>
          </a:xfrm>
          <a:prstGeom prst="rect">
            <a:avLst/>
          </a:prstGeom>
          <a:noFill/>
        </p:spPr>
      </p:pic>
      <p:sp>
        <p:nvSpPr>
          <p:cNvPr id="6" name="5 Dikdörtgen"/>
          <p:cNvSpPr/>
          <p:nvPr/>
        </p:nvSpPr>
        <p:spPr>
          <a:xfrm>
            <a:off x="214282" y="142852"/>
            <a:ext cx="8786874" cy="3416320"/>
          </a:xfrm>
          <a:prstGeom prst="rect">
            <a:avLst/>
          </a:prstGeom>
        </p:spPr>
        <p:txBody>
          <a:bodyPr wrap="square">
            <a:spAutoFit/>
          </a:bodyPr>
          <a:lstStyle/>
          <a:p>
            <a:pPr>
              <a:buNone/>
            </a:pPr>
            <a:r>
              <a:rPr lang="tr-TR" sz="2400" dirty="0" smtClean="0"/>
              <a:t>Ruhsal ve fiziksel gelişmeyle birlikte duygular giderek özgülleşmeye başlar; hoşnutluk gülme ve el çırpmaya, hoşnutsuzluk öfkeli sesler çıkarmayla ve yüz buruşturmayla anlatılabilir. </a:t>
            </a:r>
          </a:p>
          <a:p>
            <a:pPr>
              <a:buNone/>
            </a:pPr>
            <a:r>
              <a:rPr lang="tr-TR" sz="2400" dirty="0" smtClean="0"/>
              <a:t>Hoşa giden nesneler ele alınırken, hoşa gitmeyenler elle itilir. </a:t>
            </a:r>
          </a:p>
          <a:p>
            <a:pPr>
              <a:buNone/>
            </a:pPr>
            <a:r>
              <a:rPr lang="tr-TR" sz="2400" dirty="0" smtClean="0"/>
              <a:t>İlerleyen yaşlarda duyguların anlatımına jest,mimik,gözler,el-baş hareketleri de katılır. </a:t>
            </a:r>
          </a:p>
          <a:p>
            <a:pPr>
              <a:buNone/>
            </a:pPr>
            <a:r>
              <a:rPr lang="tr-TR" sz="2400" dirty="0" smtClean="0"/>
              <a:t>Duyguların gelişmesinde ve anlatımında kişilik yapısı, yetiştirilme biçimi,kültür ve toplum önemlidir.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868346"/>
          </a:xfrm>
        </p:spPr>
        <p:txBody>
          <a:bodyPr>
            <a:normAutofit/>
          </a:bodyPr>
          <a:lstStyle/>
          <a:p>
            <a:r>
              <a:rPr lang="tr-TR" dirty="0" smtClean="0"/>
              <a:t>Duyguların İncelenmesi</a:t>
            </a:r>
            <a:endParaRPr lang="tr-TR" dirty="0"/>
          </a:p>
        </p:txBody>
      </p:sp>
      <p:sp>
        <p:nvSpPr>
          <p:cNvPr id="3" name="2 İçerik Yer Tutucusu"/>
          <p:cNvSpPr>
            <a:spLocks noGrp="1"/>
          </p:cNvSpPr>
          <p:nvPr>
            <p:ph sz="quarter" idx="1"/>
          </p:nvPr>
        </p:nvSpPr>
        <p:spPr>
          <a:xfrm>
            <a:off x="357158" y="1071546"/>
            <a:ext cx="8286808" cy="5643602"/>
          </a:xfrm>
        </p:spPr>
        <p:txBody>
          <a:bodyPr>
            <a:noAutofit/>
          </a:bodyPr>
          <a:lstStyle/>
          <a:p>
            <a:pPr>
              <a:buNone/>
            </a:pPr>
            <a:endParaRPr lang="tr-TR" sz="2000" dirty="0" smtClean="0"/>
          </a:p>
          <a:p>
            <a:pPr>
              <a:buNone/>
            </a:pPr>
            <a:r>
              <a:rPr lang="tr-TR" sz="2000" dirty="0" smtClean="0"/>
              <a:t>1.Öznel yaşantı düzeyi: Bir insanın bir duyguyu yaşaması salt ona özgüdür ve onun iç dünyasıyla ilgilidir. Bir insanın yaşadığı duyguları başkalarının tam olarak hissetmesi ve doğrudan bilmesi olanaksızdır. </a:t>
            </a:r>
          </a:p>
          <a:p>
            <a:pPr>
              <a:buNone/>
            </a:pPr>
            <a:r>
              <a:rPr lang="tr-TR" sz="2000" dirty="0" smtClean="0"/>
              <a:t>2.Duygusal yaşantı düzeyi: Duygusal yaşantılara bazı davranışlar eşlik eder. Bir kimsenin duygularını ancak onlara eşlik eden davranışları aracılığıyla ve dolaylı olarak anlayabiliriz.  Kişinin yüz ifadesi,ses tonu,beden hareketleri…..bize duyguların niteliği hakkında ipuçları verir.</a:t>
            </a:r>
          </a:p>
          <a:p>
            <a:pPr>
              <a:buNone/>
            </a:pPr>
            <a:r>
              <a:rPr lang="tr-TR" sz="2000" dirty="0" smtClean="0"/>
              <a:t>3. Fizyolojik olaylar düzeyi: Duygusal yaşantılar sırasında çeşitli fizyolojik olaylar ve değişiklikler olur. Duygusal yaşantının niteliğine göre kalp atışı ve soluk alma hızında,</a:t>
            </a:r>
            <a:r>
              <a:rPr lang="tr-TR" sz="2000" dirty="0" err="1" smtClean="0"/>
              <a:t>tükrük</a:t>
            </a:r>
            <a:r>
              <a:rPr lang="tr-TR" sz="2000" dirty="0" smtClean="0"/>
              <a:t> salgısında,yüzün renginde ya da kasların kasılmasında değişiklikler olur. Normal koşullarda bu 3 düzey birbirleriyle koşutluk içinde görülür.bir duygusal yaşantı incelendiğinde bunların iç içe olduğu görülür.</a:t>
            </a:r>
          </a:p>
          <a:p>
            <a:pPr>
              <a:buNone/>
            </a:pPr>
            <a:endParaRPr lang="tr-TR"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kisiselbasari.com/wp-content/uploads/2011/03/ofke.jpg"/>
          <p:cNvPicPr/>
          <p:nvPr/>
        </p:nvPicPr>
        <p:blipFill>
          <a:blip r:embed="rId2"/>
          <a:srcRect/>
          <a:stretch>
            <a:fillRect/>
          </a:stretch>
        </p:blipFill>
        <p:spPr bwMode="auto">
          <a:xfrm>
            <a:off x="5572132" y="2786058"/>
            <a:ext cx="3010850" cy="3786214"/>
          </a:xfrm>
          <a:prstGeom prst="rect">
            <a:avLst/>
          </a:prstGeom>
          <a:noFill/>
          <a:ln w="9525">
            <a:noFill/>
            <a:miter lim="800000"/>
            <a:headEnd/>
            <a:tailEnd/>
          </a:ln>
        </p:spPr>
      </p:pic>
      <p:sp>
        <p:nvSpPr>
          <p:cNvPr id="2" name="1 Başlık"/>
          <p:cNvSpPr>
            <a:spLocks noGrp="1"/>
          </p:cNvSpPr>
          <p:nvPr>
            <p:ph type="title"/>
          </p:nvPr>
        </p:nvSpPr>
        <p:spPr>
          <a:xfrm>
            <a:off x="357158" y="274638"/>
            <a:ext cx="8329642" cy="796908"/>
          </a:xfrm>
        </p:spPr>
        <p:txBody>
          <a:bodyPr>
            <a:normAutofit fontScale="90000"/>
          </a:bodyPr>
          <a:lstStyle/>
          <a:p>
            <a:r>
              <a:rPr lang="tr-TR" dirty="0" smtClean="0"/>
              <a:t>Psikolojide incelenebilen duygu çeşitleri</a:t>
            </a:r>
            <a:endParaRPr lang="tr-TR" dirty="0"/>
          </a:p>
        </p:txBody>
      </p:sp>
      <p:sp>
        <p:nvSpPr>
          <p:cNvPr id="3" name="2 İçerik Yer Tutucusu"/>
          <p:cNvSpPr>
            <a:spLocks noGrp="1"/>
          </p:cNvSpPr>
          <p:nvPr>
            <p:ph sz="quarter" idx="1"/>
          </p:nvPr>
        </p:nvSpPr>
        <p:spPr>
          <a:xfrm>
            <a:off x="571472" y="1357298"/>
            <a:ext cx="7772400" cy="4572000"/>
          </a:xfrm>
        </p:spPr>
        <p:txBody>
          <a:bodyPr>
            <a:normAutofit/>
          </a:bodyPr>
          <a:lstStyle/>
          <a:p>
            <a:r>
              <a:rPr lang="tr-TR" b="1" dirty="0" smtClean="0"/>
              <a:t>Duygu</a:t>
            </a:r>
            <a:r>
              <a:rPr lang="tr-TR" dirty="0" smtClean="0"/>
              <a:t>, his düşünce ve davranışlarla ilişkilendirilen, zihinsel ve psikolojik durumdur. Kişiye özgü sağlık duyusunu belirleyen temel faktördür ve insanın günlük yaşamında merkezi bir rol oynar.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654032"/>
          </a:xfrm>
        </p:spPr>
        <p:txBody>
          <a:bodyPr>
            <a:normAutofit fontScale="90000"/>
          </a:bodyPr>
          <a:lstStyle/>
          <a:p>
            <a:r>
              <a:rPr lang="tr-TR" b="1" dirty="0" smtClean="0"/>
              <a:t>Duygu Çeşitleri </a:t>
            </a:r>
            <a:endParaRPr lang="tr-TR" dirty="0"/>
          </a:p>
        </p:txBody>
      </p:sp>
      <p:sp>
        <p:nvSpPr>
          <p:cNvPr id="3" name="2 İçerik Yer Tutucusu"/>
          <p:cNvSpPr>
            <a:spLocks noGrp="1"/>
          </p:cNvSpPr>
          <p:nvPr>
            <p:ph sz="quarter" idx="1"/>
          </p:nvPr>
        </p:nvSpPr>
        <p:spPr>
          <a:xfrm>
            <a:off x="500034" y="1071546"/>
            <a:ext cx="1871650" cy="5429288"/>
          </a:xfrm>
        </p:spPr>
        <p:txBody>
          <a:bodyPr>
            <a:normAutofit fontScale="25000" lnSpcReduction="20000"/>
          </a:bodyPr>
          <a:lstStyle/>
          <a:p>
            <a:pPr>
              <a:buNone/>
            </a:pPr>
            <a:r>
              <a:rPr lang="tr-TR" dirty="0" smtClean="0"/>
              <a:t> </a:t>
            </a:r>
            <a:r>
              <a:rPr lang="tr-TR" sz="6400" dirty="0" smtClean="0"/>
              <a:t>Acıma </a:t>
            </a:r>
          </a:p>
          <a:p>
            <a:pPr>
              <a:buNone/>
            </a:pPr>
            <a:r>
              <a:rPr lang="tr-TR" sz="6400" dirty="0" smtClean="0"/>
              <a:t>Aidiyet </a:t>
            </a:r>
          </a:p>
          <a:p>
            <a:pPr>
              <a:buNone/>
            </a:pPr>
            <a:r>
              <a:rPr lang="tr-TR" sz="6400" dirty="0" smtClean="0"/>
              <a:t>Aldırmazlık</a:t>
            </a:r>
          </a:p>
          <a:p>
            <a:pPr>
              <a:buNone/>
            </a:pPr>
            <a:r>
              <a:rPr lang="tr-TR" sz="6400" dirty="0" err="1" smtClean="0"/>
              <a:t>Anksiyete</a:t>
            </a:r>
            <a:r>
              <a:rPr lang="tr-TR" sz="6400" dirty="0" smtClean="0"/>
              <a:t> </a:t>
            </a:r>
          </a:p>
          <a:p>
            <a:pPr>
              <a:buNone/>
            </a:pPr>
            <a:r>
              <a:rPr lang="tr-TR" sz="6400" dirty="0" smtClean="0"/>
              <a:t>Annelik </a:t>
            </a:r>
          </a:p>
          <a:p>
            <a:pPr>
              <a:buNone/>
            </a:pPr>
            <a:r>
              <a:rPr lang="tr-TR" sz="6400" dirty="0" smtClean="0"/>
              <a:t>Arzu </a:t>
            </a:r>
          </a:p>
          <a:p>
            <a:pPr>
              <a:buNone/>
            </a:pPr>
            <a:r>
              <a:rPr lang="tr-TR" sz="6400" dirty="0" smtClean="0"/>
              <a:t>Aşağılama </a:t>
            </a:r>
          </a:p>
          <a:p>
            <a:pPr>
              <a:buNone/>
            </a:pPr>
            <a:r>
              <a:rPr lang="tr-TR" sz="6400" dirty="0" smtClean="0"/>
              <a:t>Aşk </a:t>
            </a:r>
          </a:p>
          <a:p>
            <a:pPr>
              <a:buNone/>
            </a:pPr>
            <a:r>
              <a:rPr lang="tr-TR" sz="6400" dirty="0" smtClean="0"/>
              <a:t>Azap </a:t>
            </a:r>
          </a:p>
          <a:p>
            <a:pPr>
              <a:buNone/>
            </a:pPr>
            <a:r>
              <a:rPr lang="tr-TR" sz="6400" dirty="0" smtClean="0"/>
              <a:t>Başkasının</a:t>
            </a:r>
          </a:p>
          <a:p>
            <a:pPr>
              <a:buNone/>
            </a:pPr>
            <a:r>
              <a:rPr lang="tr-TR" sz="6400" dirty="0" smtClean="0"/>
              <a:t>zararına sevinme </a:t>
            </a:r>
          </a:p>
          <a:p>
            <a:pPr>
              <a:buNone/>
            </a:pPr>
            <a:r>
              <a:rPr lang="tr-TR" sz="6400" dirty="0" smtClean="0"/>
              <a:t>Beklenti </a:t>
            </a:r>
          </a:p>
          <a:p>
            <a:pPr>
              <a:buNone/>
            </a:pPr>
            <a:r>
              <a:rPr lang="tr-TR" sz="6400" dirty="0" smtClean="0"/>
              <a:t>Bıkkınlık </a:t>
            </a:r>
          </a:p>
          <a:p>
            <a:pPr>
              <a:buNone/>
            </a:pPr>
            <a:r>
              <a:rPr lang="tr-TR" sz="6400" dirty="0" smtClean="0"/>
              <a:t>Boşluk </a:t>
            </a:r>
          </a:p>
          <a:p>
            <a:pPr>
              <a:buNone/>
            </a:pPr>
            <a:r>
              <a:rPr lang="tr-TR" sz="6400" dirty="0" smtClean="0"/>
              <a:t>Böbürlenme </a:t>
            </a:r>
          </a:p>
          <a:p>
            <a:pPr>
              <a:buNone/>
            </a:pPr>
            <a:r>
              <a:rPr lang="tr-TR" sz="6400" dirty="0" smtClean="0"/>
              <a:t>Coşkunluk </a:t>
            </a:r>
          </a:p>
          <a:p>
            <a:pPr>
              <a:buNone/>
            </a:pPr>
            <a:r>
              <a:rPr lang="tr-TR" sz="6400" dirty="0" smtClean="0"/>
              <a:t>Dehşet </a:t>
            </a:r>
          </a:p>
          <a:p>
            <a:pPr>
              <a:buNone/>
            </a:pPr>
            <a:r>
              <a:rPr lang="tr-TR" sz="6400" dirty="0" smtClean="0"/>
              <a:t>Depresyon </a:t>
            </a:r>
          </a:p>
          <a:p>
            <a:pPr>
              <a:buNone/>
            </a:pPr>
            <a:r>
              <a:rPr lang="tr-TR" sz="6600" dirty="0" smtClean="0"/>
              <a:t>Dikkat </a:t>
            </a:r>
          </a:p>
          <a:p>
            <a:pPr>
              <a:buNone/>
            </a:pPr>
            <a:r>
              <a:rPr lang="tr-TR" sz="6600" dirty="0" smtClean="0"/>
              <a:t>Dinginlik </a:t>
            </a:r>
          </a:p>
          <a:p>
            <a:endParaRPr lang="tr-TR" sz="6400" dirty="0" smtClean="0"/>
          </a:p>
        </p:txBody>
      </p:sp>
      <p:sp>
        <p:nvSpPr>
          <p:cNvPr id="4" name="3 Dikdörtgen"/>
          <p:cNvSpPr/>
          <p:nvPr/>
        </p:nvSpPr>
        <p:spPr>
          <a:xfrm>
            <a:off x="2571736" y="1000109"/>
            <a:ext cx="2214578" cy="6001643"/>
          </a:xfrm>
          <a:prstGeom prst="rect">
            <a:avLst/>
          </a:prstGeom>
        </p:spPr>
        <p:txBody>
          <a:bodyPr wrap="square">
            <a:spAutoFit/>
          </a:bodyPr>
          <a:lstStyle/>
          <a:p>
            <a:r>
              <a:rPr lang="tr-TR" sz="1600" dirty="0" smtClean="0"/>
              <a:t>Duyarsızlık </a:t>
            </a:r>
          </a:p>
          <a:p>
            <a:r>
              <a:rPr lang="tr-TR" sz="1600" dirty="0" smtClean="0"/>
              <a:t>Düşmanlık </a:t>
            </a:r>
          </a:p>
          <a:p>
            <a:r>
              <a:rPr lang="tr-TR" sz="1600" dirty="0" smtClean="0"/>
              <a:t>Empati </a:t>
            </a:r>
          </a:p>
          <a:p>
            <a:r>
              <a:rPr lang="tr-TR" sz="1600" dirty="0" smtClean="0"/>
              <a:t>Endişe </a:t>
            </a:r>
          </a:p>
          <a:p>
            <a:r>
              <a:rPr lang="tr-TR" sz="1600" dirty="0" smtClean="0"/>
              <a:t>Fanatiklik </a:t>
            </a:r>
          </a:p>
          <a:p>
            <a:r>
              <a:rPr lang="tr-TR" sz="1600" dirty="0" smtClean="0"/>
              <a:t>Ferahlama </a:t>
            </a:r>
          </a:p>
          <a:p>
            <a:r>
              <a:rPr lang="tr-TR" sz="1600" dirty="0" smtClean="0"/>
              <a:t>Gıpta </a:t>
            </a:r>
          </a:p>
          <a:p>
            <a:r>
              <a:rPr lang="tr-TR" sz="1600" dirty="0" smtClean="0"/>
              <a:t>Gurur </a:t>
            </a:r>
          </a:p>
          <a:p>
            <a:r>
              <a:rPr lang="tr-TR" sz="1600" dirty="0" smtClean="0"/>
              <a:t>Gücenme </a:t>
            </a:r>
          </a:p>
          <a:p>
            <a:r>
              <a:rPr lang="tr-TR" sz="1600" dirty="0" smtClean="0"/>
              <a:t>Halinden memnunluk </a:t>
            </a:r>
          </a:p>
          <a:p>
            <a:r>
              <a:rPr lang="tr-TR" sz="1600" dirty="0" smtClean="0"/>
              <a:t>Hayal kırıklığı </a:t>
            </a:r>
          </a:p>
          <a:p>
            <a:r>
              <a:rPr lang="tr-TR" sz="1600" dirty="0" smtClean="0"/>
              <a:t>Hayret </a:t>
            </a:r>
          </a:p>
          <a:p>
            <a:r>
              <a:rPr lang="tr-TR" sz="1600" dirty="0" smtClean="0"/>
              <a:t>Heves </a:t>
            </a:r>
          </a:p>
          <a:p>
            <a:r>
              <a:rPr lang="tr-TR" sz="1600" dirty="0" smtClean="0"/>
              <a:t>Hışım </a:t>
            </a:r>
          </a:p>
          <a:p>
            <a:r>
              <a:rPr lang="tr-TR" sz="1600" dirty="0" smtClean="0"/>
              <a:t>Histeri </a:t>
            </a:r>
          </a:p>
          <a:p>
            <a:r>
              <a:rPr lang="tr-TR" sz="1600" dirty="0" smtClean="0"/>
              <a:t>Hoşnutluk </a:t>
            </a:r>
          </a:p>
          <a:p>
            <a:r>
              <a:rPr lang="tr-TR" sz="1600" dirty="0" smtClean="0"/>
              <a:t>Hoşnutsuzluk </a:t>
            </a:r>
          </a:p>
          <a:p>
            <a:r>
              <a:rPr lang="tr-TR" sz="1600" dirty="0" smtClean="0"/>
              <a:t>Huzur</a:t>
            </a:r>
            <a:r>
              <a:rPr lang="tr-TR" sz="1600" b="1" dirty="0" smtClean="0"/>
              <a:t> </a:t>
            </a:r>
            <a:endParaRPr lang="tr-TR" sz="1600" dirty="0" smtClean="0"/>
          </a:p>
          <a:p>
            <a:r>
              <a:rPr lang="tr-TR" sz="1600" dirty="0" smtClean="0"/>
              <a:t>Istırap </a:t>
            </a:r>
          </a:p>
          <a:p>
            <a:r>
              <a:rPr lang="tr-TR" sz="1600" dirty="0" smtClean="0"/>
              <a:t>İçine doğma </a:t>
            </a:r>
          </a:p>
          <a:p>
            <a:r>
              <a:rPr lang="tr-TR" sz="1600" dirty="0" smtClean="0"/>
              <a:t>İğrenme </a:t>
            </a:r>
          </a:p>
          <a:p>
            <a:r>
              <a:rPr lang="tr-TR" sz="1600" dirty="0" smtClean="0"/>
              <a:t>İlgi duyma </a:t>
            </a:r>
          </a:p>
          <a:p>
            <a:r>
              <a:rPr lang="tr-TR" sz="1600" dirty="0" smtClean="0"/>
              <a:t>İlham </a:t>
            </a:r>
          </a:p>
          <a:p>
            <a:endParaRPr lang="tr-TR" sz="1600" dirty="0" smtClean="0"/>
          </a:p>
        </p:txBody>
      </p:sp>
      <p:sp>
        <p:nvSpPr>
          <p:cNvPr id="5" name="4 Dikdörtgen"/>
          <p:cNvSpPr/>
          <p:nvPr/>
        </p:nvSpPr>
        <p:spPr>
          <a:xfrm>
            <a:off x="4857752" y="1102578"/>
            <a:ext cx="2143124" cy="5755422"/>
          </a:xfrm>
          <a:prstGeom prst="rect">
            <a:avLst/>
          </a:prstGeom>
        </p:spPr>
        <p:txBody>
          <a:bodyPr wrap="square">
            <a:spAutoFit/>
          </a:bodyPr>
          <a:lstStyle/>
          <a:p>
            <a:r>
              <a:rPr lang="tr-TR" sz="1600" dirty="0" smtClean="0"/>
              <a:t>Kabullenme </a:t>
            </a:r>
          </a:p>
          <a:p>
            <a:r>
              <a:rPr lang="tr-TR" sz="1600" dirty="0" smtClean="0"/>
              <a:t>Kafa karışıklığı </a:t>
            </a:r>
          </a:p>
          <a:p>
            <a:r>
              <a:rPr lang="tr-TR" sz="1600" dirty="0" smtClean="0"/>
              <a:t>Kafaya takma </a:t>
            </a:r>
          </a:p>
          <a:p>
            <a:r>
              <a:rPr lang="tr-TR" sz="1600" dirty="0" smtClean="0"/>
              <a:t>Kaygı </a:t>
            </a:r>
          </a:p>
          <a:p>
            <a:r>
              <a:rPr lang="tr-TR" sz="1600" dirty="0" smtClean="0"/>
              <a:t>Kendine acıma Kınama </a:t>
            </a:r>
          </a:p>
          <a:p>
            <a:r>
              <a:rPr lang="tr-TR" sz="1600" dirty="0" smtClean="0"/>
              <a:t>Kıskançlık </a:t>
            </a:r>
          </a:p>
          <a:p>
            <a:r>
              <a:rPr lang="tr-TR" sz="1600" dirty="0" smtClean="0"/>
              <a:t>Kızgınlık </a:t>
            </a:r>
          </a:p>
          <a:p>
            <a:r>
              <a:rPr lang="tr-TR" sz="1600" dirty="0" smtClean="0"/>
              <a:t>Korku </a:t>
            </a:r>
          </a:p>
          <a:p>
            <a:r>
              <a:rPr lang="tr-TR" sz="1600" dirty="0" smtClean="0"/>
              <a:t>Küçümseme Mahcubiyet </a:t>
            </a:r>
          </a:p>
          <a:p>
            <a:r>
              <a:rPr lang="tr-TR" sz="1600" dirty="0" smtClean="0"/>
              <a:t>Melankoli </a:t>
            </a:r>
          </a:p>
          <a:p>
            <a:r>
              <a:rPr lang="tr-TR" sz="1600" dirty="0" smtClean="0"/>
              <a:t>Merak </a:t>
            </a:r>
          </a:p>
          <a:p>
            <a:r>
              <a:rPr lang="tr-TR" sz="1600" dirty="0" smtClean="0"/>
              <a:t>Merhamet </a:t>
            </a:r>
          </a:p>
          <a:p>
            <a:r>
              <a:rPr lang="tr-TR" sz="1600" dirty="0" smtClean="0"/>
              <a:t>Minnet </a:t>
            </a:r>
          </a:p>
          <a:p>
            <a:r>
              <a:rPr lang="tr-TR" sz="1600" dirty="0" smtClean="0"/>
              <a:t>Mutluluk </a:t>
            </a:r>
          </a:p>
          <a:p>
            <a:r>
              <a:rPr lang="tr-TR" sz="1600" dirty="0" smtClean="0"/>
              <a:t>Nezaket </a:t>
            </a:r>
          </a:p>
          <a:p>
            <a:r>
              <a:rPr lang="tr-TR" sz="1600" dirty="0" smtClean="0"/>
              <a:t>Nefret </a:t>
            </a:r>
          </a:p>
          <a:p>
            <a:r>
              <a:rPr lang="tr-TR" sz="1600" dirty="0" smtClean="0"/>
              <a:t>Özlem </a:t>
            </a:r>
          </a:p>
          <a:p>
            <a:r>
              <a:rPr lang="tr-TR" sz="1600" dirty="0" smtClean="0"/>
              <a:t>Panik </a:t>
            </a:r>
          </a:p>
          <a:p>
            <a:r>
              <a:rPr lang="tr-TR" sz="1600" dirty="0" smtClean="0"/>
              <a:t>Pişmanlık </a:t>
            </a:r>
          </a:p>
          <a:p>
            <a:r>
              <a:rPr lang="tr-TR" sz="1600" dirty="0" smtClean="0"/>
              <a:t>Rahatlık </a:t>
            </a:r>
          </a:p>
          <a:p>
            <a:endParaRPr lang="tr-TR" sz="1600" dirty="0" smtClean="0"/>
          </a:p>
        </p:txBody>
      </p:sp>
      <p:sp>
        <p:nvSpPr>
          <p:cNvPr id="6" name="5 Dikdörtgen"/>
          <p:cNvSpPr/>
          <p:nvPr/>
        </p:nvSpPr>
        <p:spPr>
          <a:xfrm>
            <a:off x="7000892" y="1071546"/>
            <a:ext cx="1857372" cy="5509200"/>
          </a:xfrm>
          <a:prstGeom prst="rect">
            <a:avLst/>
          </a:prstGeom>
        </p:spPr>
        <p:txBody>
          <a:bodyPr wrap="square">
            <a:spAutoFit/>
          </a:bodyPr>
          <a:lstStyle/>
          <a:p>
            <a:r>
              <a:rPr lang="tr-TR" sz="1600" dirty="0" smtClean="0"/>
              <a:t>Rahatsızlık </a:t>
            </a:r>
          </a:p>
          <a:p>
            <a:r>
              <a:rPr lang="tr-TR" sz="1600" dirty="0" smtClean="0"/>
              <a:t>Sabır </a:t>
            </a:r>
          </a:p>
          <a:p>
            <a:r>
              <a:rPr lang="tr-TR" sz="1600" dirty="0" smtClean="0"/>
              <a:t>Sahiplenme </a:t>
            </a:r>
          </a:p>
          <a:p>
            <a:r>
              <a:rPr lang="tr-TR" sz="1600" dirty="0" smtClean="0"/>
              <a:t>Sempati </a:t>
            </a:r>
          </a:p>
          <a:p>
            <a:r>
              <a:rPr lang="tr-TR" sz="1600" dirty="0" smtClean="0"/>
              <a:t>Sevinç </a:t>
            </a:r>
          </a:p>
          <a:p>
            <a:r>
              <a:rPr lang="tr-TR" sz="1600" dirty="0" smtClean="0"/>
              <a:t>Sıkıntı </a:t>
            </a:r>
          </a:p>
          <a:p>
            <a:r>
              <a:rPr lang="tr-TR" sz="1600" dirty="0" smtClean="0"/>
              <a:t>Suçluluk </a:t>
            </a:r>
          </a:p>
          <a:p>
            <a:r>
              <a:rPr lang="tr-TR" sz="1600" dirty="0" smtClean="0"/>
              <a:t>Sükûnet </a:t>
            </a:r>
          </a:p>
          <a:p>
            <a:r>
              <a:rPr lang="tr-TR" sz="1600" dirty="0" smtClean="0"/>
              <a:t>Sürpriz </a:t>
            </a:r>
          </a:p>
          <a:p>
            <a:r>
              <a:rPr lang="tr-TR" sz="1600" dirty="0" smtClean="0"/>
              <a:t>Şaşkınlık </a:t>
            </a:r>
          </a:p>
          <a:p>
            <a:r>
              <a:rPr lang="tr-TR" sz="1600" dirty="0" smtClean="0"/>
              <a:t>Şehvet </a:t>
            </a:r>
          </a:p>
          <a:p>
            <a:r>
              <a:rPr lang="tr-TR" sz="1600" dirty="0" smtClean="0"/>
              <a:t>Şefkat </a:t>
            </a:r>
          </a:p>
          <a:p>
            <a:r>
              <a:rPr lang="tr-TR" sz="1600" dirty="0" smtClean="0"/>
              <a:t>Şüphe </a:t>
            </a:r>
          </a:p>
          <a:p>
            <a:r>
              <a:rPr lang="tr-TR" sz="1600" dirty="0" smtClean="0"/>
              <a:t>Tövbe </a:t>
            </a:r>
          </a:p>
          <a:p>
            <a:r>
              <a:rPr lang="tr-TR" sz="1600" dirty="0" smtClean="0"/>
              <a:t>Umut </a:t>
            </a:r>
          </a:p>
          <a:p>
            <a:r>
              <a:rPr lang="tr-TR" sz="1600" dirty="0" smtClean="0"/>
              <a:t>Umutsuzluk </a:t>
            </a:r>
          </a:p>
          <a:p>
            <a:r>
              <a:rPr lang="tr-TR" sz="1600" dirty="0" smtClean="0"/>
              <a:t>Utanç </a:t>
            </a:r>
          </a:p>
          <a:p>
            <a:r>
              <a:rPr lang="tr-TR" sz="1600" dirty="0" smtClean="0"/>
              <a:t>Utangaçlık </a:t>
            </a:r>
          </a:p>
          <a:p>
            <a:r>
              <a:rPr lang="tr-TR" sz="1600" dirty="0" smtClean="0"/>
              <a:t>Üşüme </a:t>
            </a:r>
          </a:p>
          <a:p>
            <a:r>
              <a:rPr lang="tr-TR" sz="1600" dirty="0" smtClean="0"/>
              <a:t>Üzüntü </a:t>
            </a:r>
          </a:p>
          <a:p>
            <a:r>
              <a:rPr lang="tr-TR" sz="1600" dirty="0" smtClean="0"/>
              <a:t>Vicdan azabı </a:t>
            </a:r>
          </a:p>
          <a:p>
            <a:r>
              <a:rPr lang="tr-TR" sz="1600" dirty="0" smtClean="0"/>
              <a:t>Yalnızlık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Haz</a:t>
            </a:r>
            <a:endParaRPr lang="tr-TR" dirty="0"/>
          </a:p>
        </p:txBody>
      </p:sp>
      <p:sp>
        <p:nvSpPr>
          <p:cNvPr id="3" name="2 İçerik Yer Tutucusu"/>
          <p:cNvSpPr>
            <a:spLocks noGrp="1"/>
          </p:cNvSpPr>
          <p:nvPr>
            <p:ph sz="quarter" idx="1"/>
          </p:nvPr>
        </p:nvSpPr>
        <p:spPr/>
        <p:txBody>
          <a:bodyPr/>
          <a:lstStyle/>
          <a:p>
            <a:r>
              <a:rPr lang="tr-TR" dirty="0" smtClean="0"/>
              <a:t>Olumlu duygular “Haz” altında incelenir.</a:t>
            </a:r>
          </a:p>
          <a:p>
            <a:r>
              <a:rPr lang="tr-TR" dirty="0" smtClean="0"/>
              <a:t>Haz, bir dürtü veya güdüyle ilgili hedefe ulaşıldığında veya onun doyumu sağlandığında duyulan histir.</a:t>
            </a:r>
            <a:endParaRPr lang="tr-TR" dirty="0"/>
          </a:p>
        </p:txBody>
      </p:sp>
      <p:pic>
        <p:nvPicPr>
          <p:cNvPr id="52226" name="Picture 2" descr="http://www.yerelgundem.com/uploads/haberler/2011/04/27/b15e759_o.jpg"/>
          <p:cNvPicPr>
            <a:picLocks noChangeAspect="1" noChangeArrowheads="1"/>
          </p:cNvPicPr>
          <p:nvPr/>
        </p:nvPicPr>
        <p:blipFill>
          <a:blip r:embed="rId2"/>
          <a:srcRect/>
          <a:stretch>
            <a:fillRect/>
          </a:stretch>
        </p:blipFill>
        <p:spPr bwMode="auto">
          <a:xfrm>
            <a:off x="1071538" y="3143248"/>
            <a:ext cx="6477000" cy="333375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725470"/>
          </a:xfrm>
        </p:spPr>
        <p:txBody>
          <a:bodyPr>
            <a:normAutofit fontScale="90000"/>
          </a:bodyPr>
          <a:lstStyle/>
          <a:p>
            <a:r>
              <a:rPr lang="tr-TR" dirty="0" smtClean="0"/>
              <a:t>Korku</a:t>
            </a:r>
            <a:endParaRPr lang="tr-TR" dirty="0"/>
          </a:p>
        </p:txBody>
      </p:sp>
      <p:sp>
        <p:nvSpPr>
          <p:cNvPr id="3" name="2 İçerik Yer Tutucusu"/>
          <p:cNvSpPr>
            <a:spLocks noGrp="1"/>
          </p:cNvSpPr>
          <p:nvPr>
            <p:ph sz="quarter" idx="1"/>
          </p:nvPr>
        </p:nvSpPr>
        <p:spPr/>
        <p:txBody>
          <a:bodyPr/>
          <a:lstStyle/>
          <a:p>
            <a:r>
              <a:rPr lang="tr-TR" dirty="0" smtClean="0"/>
              <a:t>Olumsuz duyguların başında ise korku ve kaygı gelir.</a:t>
            </a:r>
            <a:endParaRPr lang="tr-TR" dirty="0"/>
          </a:p>
        </p:txBody>
      </p:sp>
      <p:pic>
        <p:nvPicPr>
          <p:cNvPr id="51202" name="Picture 2" descr="http://img.blogcu.com/uploads/BebekSagligi_bebekemzirmesi.jpg"/>
          <p:cNvPicPr>
            <a:picLocks noChangeAspect="1" noChangeArrowheads="1"/>
          </p:cNvPicPr>
          <p:nvPr/>
        </p:nvPicPr>
        <p:blipFill>
          <a:blip r:embed="rId2"/>
          <a:srcRect/>
          <a:stretch>
            <a:fillRect/>
          </a:stretch>
        </p:blipFill>
        <p:spPr bwMode="auto">
          <a:xfrm>
            <a:off x="5000628" y="2714620"/>
            <a:ext cx="3067050" cy="322897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74638"/>
            <a:ext cx="8329642" cy="939784"/>
          </a:xfrm>
        </p:spPr>
        <p:txBody>
          <a:bodyPr>
            <a:normAutofit fontScale="90000"/>
          </a:bodyPr>
          <a:lstStyle/>
          <a:p>
            <a:r>
              <a:rPr lang="tr-TR" dirty="0" smtClean="0"/>
              <a:t>Korkular deneyimler sonucu elde edilir</a:t>
            </a:r>
            <a:endParaRPr lang="tr-TR" dirty="0"/>
          </a:p>
        </p:txBody>
      </p:sp>
      <p:sp>
        <p:nvSpPr>
          <p:cNvPr id="3" name="2 İçerik Yer Tutucusu"/>
          <p:cNvSpPr>
            <a:spLocks noGrp="1"/>
          </p:cNvSpPr>
          <p:nvPr>
            <p:ph sz="quarter" idx="1"/>
          </p:nvPr>
        </p:nvSpPr>
        <p:spPr/>
        <p:txBody>
          <a:bodyPr/>
          <a:lstStyle/>
          <a:p>
            <a:r>
              <a:rPr lang="tr-TR" b="1" dirty="0" err="1" smtClean="0"/>
              <a:t>Travmatik</a:t>
            </a:r>
            <a:r>
              <a:rPr lang="tr-TR" b="1" dirty="0" smtClean="0"/>
              <a:t> yaşantı</a:t>
            </a:r>
            <a:r>
              <a:rPr lang="tr-TR" dirty="0" smtClean="0"/>
              <a:t>: Köpek ısırması</a:t>
            </a:r>
          </a:p>
          <a:p>
            <a:r>
              <a:rPr lang="tr-TR" b="1" dirty="0" smtClean="0"/>
              <a:t>Klasik koşullanma: </a:t>
            </a:r>
            <a:r>
              <a:rPr lang="tr-TR" dirty="0" smtClean="0"/>
              <a:t>Beyaz tavşan</a:t>
            </a:r>
          </a:p>
          <a:p>
            <a:r>
              <a:rPr lang="tr-TR" b="1" dirty="0" smtClean="0"/>
              <a:t>Genelleme:</a:t>
            </a:r>
            <a:r>
              <a:rPr lang="tr-TR" dirty="0" smtClean="0"/>
              <a:t> Beyaz tavşan</a:t>
            </a:r>
            <a:endParaRPr lang="tr-TR" b="1" dirty="0" smtClean="0"/>
          </a:p>
          <a:p>
            <a:r>
              <a:rPr lang="tr-TR" b="1" dirty="0" smtClean="0"/>
              <a:t>Taklit: </a:t>
            </a:r>
            <a:r>
              <a:rPr lang="tr-TR" dirty="0" smtClean="0"/>
              <a:t>Örümcekten korkma</a:t>
            </a:r>
          </a:p>
          <a:p>
            <a:r>
              <a:rPr lang="tr-TR" b="1" dirty="0" smtClean="0"/>
              <a:t>Yaşantılar:  </a:t>
            </a:r>
            <a:r>
              <a:rPr lang="tr-TR" dirty="0" smtClean="0"/>
              <a:t>Karanlık</a:t>
            </a:r>
            <a:endParaRPr lang="tr-TR" dirty="0"/>
          </a:p>
        </p:txBody>
      </p:sp>
      <p:pic>
        <p:nvPicPr>
          <p:cNvPr id="50178" name="Picture 2" descr="http://3.bp.blogspot.com/_LAm7JFB8oco/TRICmcgccII/AAAAAAAAARs/Y3dpfCGbxcw/s400/tav%25C5%259Fan+4.jpg"/>
          <p:cNvPicPr>
            <a:picLocks noChangeAspect="1" noChangeArrowheads="1"/>
          </p:cNvPicPr>
          <p:nvPr/>
        </p:nvPicPr>
        <p:blipFill>
          <a:blip r:embed="rId2"/>
          <a:srcRect/>
          <a:stretch>
            <a:fillRect/>
          </a:stretch>
        </p:blipFill>
        <p:spPr bwMode="auto">
          <a:xfrm>
            <a:off x="4857752" y="3857628"/>
            <a:ext cx="3524248" cy="2643186"/>
          </a:xfrm>
          <a:prstGeom prst="rect">
            <a:avLst/>
          </a:prstGeom>
          <a:noFill/>
        </p:spPr>
      </p:pic>
      <p:pic>
        <p:nvPicPr>
          <p:cNvPr id="50180" name="Picture 4" descr="http://t0.gstatic.com/images?q=tbn:ANd9GcQ_D_1hzXKQCK6ddeSLMZd0iQJ7SAKfQjHX6nbv-Re1nxBTXZQcuA"/>
          <p:cNvPicPr>
            <a:picLocks noChangeAspect="1" noChangeArrowheads="1"/>
          </p:cNvPicPr>
          <p:nvPr/>
        </p:nvPicPr>
        <p:blipFill>
          <a:blip r:embed="rId3"/>
          <a:srcRect/>
          <a:stretch>
            <a:fillRect/>
          </a:stretch>
        </p:blipFill>
        <p:spPr bwMode="auto">
          <a:xfrm>
            <a:off x="1142976" y="3929066"/>
            <a:ext cx="2214578" cy="243291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0" y="428604"/>
            <a:ext cx="4371948" cy="1857388"/>
          </a:xfrm>
        </p:spPr>
        <p:txBody>
          <a:bodyPr>
            <a:noAutofit/>
          </a:bodyPr>
          <a:lstStyle/>
          <a:p>
            <a:r>
              <a:rPr lang="tr-TR" sz="2800" dirty="0" smtClean="0">
                <a:solidFill>
                  <a:schemeClr val="tx1"/>
                </a:solidFill>
              </a:rPr>
              <a:t>İyi hazırlanmışsanız: heyecan, güven ve umut gibi duygulara yol açar. </a:t>
            </a:r>
            <a:br>
              <a:rPr lang="tr-TR" sz="2800" dirty="0" smtClean="0">
                <a:solidFill>
                  <a:schemeClr val="tx1"/>
                </a:solidFill>
              </a:rPr>
            </a:br>
            <a:endParaRPr lang="tr-TR" sz="2800" dirty="0">
              <a:solidFill>
                <a:schemeClr val="tx1"/>
              </a:solidFill>
            </a:endParaRPr>
          </a:p>
        </p:txBody>
      </p:sp>
      <p:pic>
        <p:nvPicPr>
          <p:cNvPr id="21506" name="Picture 2" descr="http://www.sancaktepeses.com/images_up/xxxxx(21).jpg"/>
          <p:cNvPicPr>
            <a:picLocks noChangeAspect="1" noChangeArrowheads="1"/>
          </p:cNvPicPr>
          <p:nvPr/>
        </p:nvPicPr>
        <p:blipFill>
          <a:blip r:embed="rId2"/>
          <a:srcRect/>
          <a:stretch>
            <a:fillRect/>
          </a:stretch>
        </p:blipFill>
        <p:spPr bwMode="auto">
          <a:xfrm>
            <a:off x="214282" y="357166"/>
            <a:ext cx="4149274" cy="3786214"/>
          </a:xfrm>
          <a:prstGeom prst="rect">
            <a:avLst/>
          </a:prstGeom>
          <a:noFill/>
        </p:spPr>
      </p:pic>
      <p:pic>
        <p:nvPicPr>
          <p:cNvPr id="21508" name="Picture 4" descr="http://www.kolejtimes.com/images/sinav-kaygisi-ve-dusunsel-tedavi-yontemleri.jpg"/>
          <p:cNvPicPr>
            <a:picLocks noChangeAspect="1" noChangeArrowheads="1"/>
          </p:cNvPicPr>
          <p:nvPr/>
        </p:nvPicPr>
        <p:blipFill>
          <a:blip r:embed="rId3"/>
          <a:srcRect/>
          <a:stretch>
            <a:fillRect/>
          </a:stretch>
        </p:blipFill>
        <p:spPr bwMode="auto">
          <a:xfrm>
            <a:off x="4857752" y="2071678"/>
            <a:ext cx="3571900" cy="4476755"/>
          </a:xfrm>
          <a:prstGeom prst="rect">
            <a:avLst/>
          </a:prstGeom>
          <a:noFill/>
        </p:spPr>
      </p:pic>
      <p:sp>
        <p:nvSpPr>
          <p:cNvPr id="6" name="5 Dikdörtgen"/>
          <p:cNvSpPr/>
          <p:nvPr/>
        </p:nvSpPr>
        <p:spPr>
          <a:xfrm>
            <a:off x="500034" y="4572008"/>
            <a:ext cx="4000528" cy="1384995"/>
          </a:xfrm>
          <a:prstGeom prst="rect">
            <a:avLst/>
          </a:prstGeom>
        </p:spPr>
        <p:txBody>
          <a:bodyPr wrap="square">
            <a:spAutoFit/>
          </a:bodyPr>
          <a:lstStyle/>
          <a:p>
            <a:pPr>
              <a:buNone/>
            </a:pPr>
            <a:r>
              <a:rPr lang="tr-TR" sz="2800" dirty="0" smtClean="0"/>
              <a:t>Yeterince çalışılmamışsa: sıkıntı, kaygı ya da korku gibi duygular uyandırır.</a:t>
            </a:r>
            <a:endParaRPr lang="tr-T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939784"/>
          </a:xfrm>
        </p:spPr>
        <p:txBody>
          <a:bodyPr>
            <a:normAutofit/>
          </a:bodyPr>
          <a:lstStyle/>
          <a:p>
            <a:r>
              <a:rPr lang="tr-TR" dirty="0" smtClean="0"/>
              <a:t>Kaygı</a:t>
            </a:r>
            <a:endParaRPr lang="tr-TR" dirty="0"/>
          </a:p>
        </p:txBody>
      </p:sp>
      <p:sp>
        <p:nvSpPr>
          <p:cNvPr id="3" name="2 İçerik Yer Tutucusu"/>
          <p:cNvSpPr>
            <a:spLocks noGrp="1"/>
          </p:cNvSpPr>
          <p:nvPr>
            <p:ph sz="quarter" idx="1"/>
          </p:nvPr>
        </p:nvSpPr>
        <p:spPr/>
        <p:txBody>
          <a:bodyPr/>
          <a:lstStyle/>
          <a:p>
            <a:r>
              <a:rPr lang="tr-TR" dirty="0" smtClean="0"/>
              <a:t>Korkuların bir nesnesi vardır. Neden korkulduğu bellidir. </a:t>
            </a:r>
          </a:p>
          <a:p>
            <a:r>
              <a:rPr lang="tr-TR" dirty="0" smtClean="0"/>
              <a:t>Kaygı ise bir huzursuzluk hissi, nedeni bilinmeyen bir korkudur. Kaygılı kişi ne olduğunu bilmediği bir tehlike, felaket ve talihsizliğin beklentisi içerindedir. </a:t>
            </a:r>
          </a:p>
          <a:p>
            <a:r>
              <a:rPr lang="tr-TR" dirty="0" smtClean="0"/>
              <a:t>Kaygıda da Sempatik sistem faaliyettedir.</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868346"/>
          </a:xfrm>
        </p:spPr>
        <p:txBody>
          <a:bodyPr/>
          <a:lstStyle/>
          <a:p>
            <a:r>
              <a:rPr lang="tr-TR" dirty="0" smtClean="0"/>
              <a:t>Kaygı Nasıl Oluşur?</a:t>
            </a:r>
            <a:endParaRPr lang="tr-TR" dirty="0"/>
          </a:p>
        </p:txBody>
      </p:sp>
      <p:sp>
        <p:nvSpPr>
          <p:cNvPr id="3" name="2 İçerik Yer Tutucusu"/>
          <p:cNvSpPr>
            <a:spLocks noGrp="1"/>
          </p:cNvSpPr>
          <p:nvPr>
            <p:ph sz="quarter" idx="1"/>
          </p:nvPr>
        </p:nvSpPr>
        <p:spPr>
          <a:xfrm>
            <a:off x="714348" y="1428736"/>
            <a:ext cx="7772400" cy="4572000"/>
          </a:xfrm>
        </p:spPr>
        <p:txBody>
          <a:bodyPr/>
          <a:lstStyle/>
          <a:p>
            <a:r>
              <a:rPr lang="tr-TR" dirty="0" smtClean="0"/>
              <a:t>Bebeklik ve çocuklukta olan olaylar kolay hatırlanmaz. İnsan zihni istenmeyen, tehdit edici durum ve olayları bilinç altına iter. Bu durum ve olaylarla karşılaşıldığında birey, nedenini bilmediği bir huzursuzluk, bir kaygı duyar.</a:t>
            </a:r>
          </a:p>
          <a:p>
            <a:r>
              <a:rPr lang="tr-TR" dirty="0" smtClean="0"/>
              <a:t>Kaygı zihinde genelleme ile kendiliğinden oluşur. Örn: beyaz sakallı kişiler. Kaygılar fobiye kolaylıkla dönüşebilir.</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2" descr="http://t0.gstatic.com/images?q=tbn:ANd9GcRRK3fU3hMWz8t7Mp6rXnFvPPbwH0UQyJiRX9paPR4_RCrifpLJ4g"/>
          <p:cNvPicPr>
            <a:picLocks noChangeAspect="1" noChangeArrowheads="1"/>
          </p:cNvPicPr>
          <p:nvPr/>
        </p:nvPicPr>
        <p:blipFill>
          <a:blip r:embed="rId2"/>
          <a:srcRect/>
          <a:stretch>
            <a:fillRect/>
          </a:stretch>
        </p:blipFill>
        <p:spPr bwMode="auto">
          <a:xfrm>
            <a:off x="6357950" y="642918"/>
            <a:ext cx="2095515" cy="1785950"/>
          </a:xfrm>
          <a:prstGeom prst="rect">
            <a:avLst/>
          </a:prstGeom>
          <a:noFill/>
        </p:spPr>
      </p:pic>
      <p:pic>
        <p:nvPicPr>
          <p:cNvPr id="5" name="Picture 2" descr="http://t2.gstatic.com/images?q=tbn:ANd9GcR4t20_4bP8SPrLfEp25NRn_ffV-q-fEy0yLNnRZLwVhkJBJ7Oz1g"/>
          <p:cNvPicPr>
            <a:picLocks noChangeAspect="1" noChangeArrowheads="1"/>
          </p:cNvPicPr>
          <p:nvPr/>
        </p:nvPicPr>
        <p:blipFill>
          <a:blip r:embed="rId3"/>
          <a:srcRect/>
          <a:stretch>
            <a:fillRect/>
          </a:stretch>
        </p:blipFill>
        <p:spPr bwMode="auto">
          <a:xfrm>
            <a:off x="6500826" y="3643314"/>
            <a:ext cx="2514617" cy="1714512"/>
          </a:xfrm>
          <a:prstGeom prst="rect">
            <a:avLst/>
          </a:prstGeom>
          <a:noFill/>
        </p:spPr>
      </p:pic>
      <p:sp>
        <p:nvSpPr>
          <p:cNvPr id="55312" name="AutoShape 16" descr="data:image/jpeg;base64,/9j/4AAQSkZJRgABAQAAAQABAAD/2wCEAAkGBhQSERQUExQVFRUVGBcUFBcXFxQXFRcYGBcVFxQXFBQXHCYeFxojGRQYHy8gJCcpLCwsFR4xNTAqNSYrLCkBCQoKDgwOGA8PFykcHBwpKSkpKSkpLCkpKSkpKSkpKSkpKSwpKSwpKSkpKSkpKSwsLCkpKSkpLCkpKSkpKSwsLP/AABEIAPEA0QMBIgACEQEDEQH/xAAcAAABBQEBAQAAAAAAAAAAAAAFAAIDBAYBBwj/xABFEAABAwEEBgYGBwcEAgMAAAABAAIRAwQFITESQVFhcYEGkaGxwfATIiMy0eEUM0JScpKyB1RigpPS8RZDU+IVoiRjc//EABgBAAMBAQAAAAAAAAAAAAAAAAABAgME/8QAIhEBAQEBAAICAgIDAAAAAAAAAAERAiExA0ESMgShIkJR/9oADAMBAAIRAxEAPwDB3YfY0/wt7lbFpeMnOHMqrdo9jT/A3uVgtVknZeNUZVH/AJnfFStvetqrVPzv+KpwkCgmq6JXlWdaBNWoQ1rnEF7yMoGvaVsGW6rpj2j/AMzvisf0Ipy6q7Y0Drd/1WrsuNRaSf4p+2X6VdIrQLS8Mr1mhoaIbUeBkCcAd6D/AOpLV+81/wCrU/uUV8VtOvVdte7vIHcqQCzUInpHav3mv/Vqf3Ln+pLV+81/6tT+5D4V677gr1/q6bnb8h+YwEgd/qa1fvNf+rU/uSPSa1fvNf8Aq1P7kUp/s5tp/wBoc6lL+5WaX7LrYfeFNvF4P6ZS/KGBDpLav3mv/Vqf3JO6SWr95r/1an9yP2j9mddoltSk8jUC4GdmIjuWVtVkdTcWvaWkZgiD1Jyyktf6htP7xW/qP+KiqX9aP+er/Uf8VUhRvQa0b8tH/NV/O74rn/mq/wDy1PzO+KpQkg1p17Vv+R/WVGb0q/fd1qAhNIUhY/8AIP8AvFL6W45nsHwVcBOCAm9Od35W/BcLhsb+VvwUacFQLRH3W/lb8F0Um/cZ+RnwXYShMi9Cz7jPyN+CS7KSeEjuwexp/gb3BWCFDdo9jT/A39IVgoBsLminwkAgNj0LoxRqO2uA/KP+yO0HaLXu+60nqQ7o5T0bIz+Iud2kDuU941NGy1j/AAx14eKu/rET289cZxXGMJ1J0LQ9Gbo06gLgC1uc5Hjz7lmsa6G9FmkCrW0YzAMaPbmt8y8qbAA0NAGRDcOsBZ51pDR6sE7SBHIHJUbS4uMuqO5ZBRmqaC1XwD9rt8IVM33GTh+YdyBUzpOhsnu5lcq1aTfeIO+BB3N2osONAy9Q4549Y4Kte1xUbUPaNhwwDxg4bidYQRtNszSdlm0690LT3TXbUpl2tnXz7uSWivOOlXRQ2Uh7Dp0nYA5lp2O+KzLl7Relh0mvBEj3etuPevKL3sPoXlmHLZqVRIZCUJyUJg0hMKkKYUG4F2EgukIDgTmrgTmhBHJJLiZEurkLqYK7h7Gn+Bv6QpyFFd49lT/Az9IVghMjIXWpEJ1Bmk4DaQOswgPQ7LS0KFJuxje0T4ql0oqaNkj7zwOrHwRa0jIDVA6sEA6bP9nRbtLndQA8VXZcspQbLgBidXgtvdtnNJjWumTiQMhunzmqvRW4CPavEACW7Ts4I7UzwGJ1a+Z2LKriESc8AOvkoS7TcGjXJJ3DCd2tMtlWMAccviVYsNMNJJ4cgPlPUkZt51G0maPN2ovJybuGs9Sz1QB7pdiewDUANQ3Jl7XialQnfgFAK+C5+rtb8TwJUrORBacQjN2W4tc/VpNxG0j5HsWastsO/sRqnaGlsukHUeyCQluKvMrZMvBjqeImW4+eS8+6W3TpD0jRi0kOjWJ9UwtDYrXogQCd8GJTbRWDg4ESOzeFfPSOvjyPLmtzXFeveyejqubqnDhmFSW7BG5NTy1cDUByF0LsJQmCATwE0BOQCKbC6SuBBHSuLqSYPu8eyp/gb+kKwobAPZU/wN/SFOQqJG5Xrho6VopD+MHqx8FTIRzodQm0g/da53ZHiiexWvrCXIded2mvbKTB7rGBzjskknngEW9HLgrFJwaXnMvMHcGiB2yju+Snpx9MAaLch5kqlVqBgO1TVrUgda3ekcWjIYSs7WmGCrpvOoATKmdasKh2Fw7wO4BVXnRY47cBwHzhVqVpn0o3u8D8VlaqQJpycVJoyqweVXqknWsW3oWZQjxxTzULWktLpBGBOBBkHthZ59pcDg74q3Zbe95gmcvPWqsErXXXbC/1TpNjYZ7Fdt5IGliZ1wOonWsNUvOoyodEwQSrVK0V3kOcSd0+CUO36S9KKX1b/vAg8R8j2IDC1XSOn/8AHYdYdHWCssQunn05qaQuJ65CojYShOAXYTLTQuwu6K7CCMhKE+EoQHISXYSQEli+qp/gb+kKdrZyUVib7Nn4G/pC093XE6noPeQ0uZptn7LSYDidROoKrcmnPNwLoXK8+9DBvz/KMUTsFdtmJ0cyILjnGcAZBWLRQaRg/tCE2qwk4aY5j4LmvyWt5xI0Vj6UNLwHEcfiizrUNEkEZndrPWvOqdyvJ94dqKOrvo03MqjNhLDqkbDtlR+dh/jK09qwpudryCz9hGjTE5ukk9vclcdoqPpP0p0cA0naTqTbcC1jW6yCOsn5dSvdmozPBW+0+phsw7IQ6y1cXcT2yr9rp+yYdzZ6gUHp4aSjpXJz2zImFBUsrDmSeZXQ5OkuwhQvEH0NswB2yrl3NDHgwu+jDBjy3lS2ZmMlVPJ5iO/LtHppxDanriMsc+1Xbru11Mg6TnU3AmHRgQJBCK1LGK9ISMW4DVqJwOrWq9go+togk4Oz3Ayp6tlwZ9u9IhNlB/ib3ELIQt1fVGbHUAGLXMPaB4rDLq49Obr24QuQnFcVoKF2FxOQHA1OhILoKYcITSFKmuxMBLdPDElL6Irir8aQ90HuwVX0y4S1jGuds90aIPPGNcIn0utL/pMYAPa3RI/hLgQeZ7Qj9x3ayhZKbWgyWMc45SS0d0wED6atGhTe3E0nQ6NQcI72jrU9/qrj2o0rtIGLxwJCpWyzPA9X1uGB6lYutxqYuOClt13FmLZdrwE9ma4nT7A3W17cC1w5FH7kqCuwNqAPDSdHSxjX4IZSvPROOrbmjV0u9IRUAj1S0x9o6j1FE9lfQs3UIECCBqwyCB3tS17+5aDR17o89XahNvbMN2+fBa9M4htrB6M7naH5YHgs5aGxhtx88u9ae1s0WO3VKp4n1o7R2LP+iJ37VFqopNYrdnEJ7qGICVZ4DcMypaKVsrEuwyHeoWXi7KCjIszGM9bNMs7qOk0yJzPnzkr9J1PdVvqU9Eua4Mc4RIwMT8UduanNR7t+iOeaVOtSqxTMEYEbjqhXrBZC2QM8T57FGedPfGKtpo6VKs3a3tbj4Beekr0q1sINQjJzCeeifn1Lziq2HHie9dPDn6MK4uwkVok1OBTYTggjlJXpaLQdqksbATJyCivKvPAJX0qQ15gKu1xSNWQuMzU8qqxiku+kSV7U49Ys9U+hpAZ+jZ+huSD3lYz6Cs0wS5jnbpbDxA2+qid2u9jTk/7bBP8AKEOtdraXgtExtJiNfYjoRhqNtIaA3BE6N9OgafXrCH26yeiqOaMgZadrTi09SZovqw1o5/NcefTfcGBezCIe0Pg4ggGQtJdV3hrAWj1SSW7QCcuQwWJp3JUbUDXECYOcr0qzUm+iYG5Box1mYkneq5mFbqrVIBHGPj53IXUpy8fi7CiFoOAOyT560PpVpcOIlPojL3PqHf6U9cx3IDZwjN8yGAbcOsknuQlh7lFB1VRWWlpOx1Y9XzKm1QOZV676IaMcsvGAg9Z++maT/DvVJlhOeiSNxK09W7hIbO3HdmiVjuoS2Rh3Qn5PWZuyzHTBYHNIMkEnMHLzsXoDKmU56/FUaN1htQuAzieIV0NxCchWpX2cPIG0FvJwcO8ry6304qO3mevFer0ydJvET1fJeddJbHoVnjVpGI2SSFt8bLoFIXCnQulq1SiSTiE2EglpV8CFXtTsFDpQo3VZWerOplWKYkqnpKSlVgpaF/QSUX0hJG0eG9rXoBZ6YH3WyJxwAWZtV5OLpBw2Ke1VAWjRmCBnwEhD6jUd0ou1ia7WnItMGPun4O/Uj103cGxghNxNlrtk+IK1NibiEczfItBr1BNZxnAQ07oAlGLmvAGmROLZMHZ5HaqFGxlz3uJgEuOGJPgM0TZZmsBawQIE7ydu1QpHbHYAcB3ShNmf7QfiA6sSiFtqZ7pPZ8UHs59cY5a+OBPaepZ1S3fVQaA86kJblgPkrV6u9SNo7v8ABUNkeCANvd5CAdGIHD5K3MedSrh3rTvjqwU1MEux58Bigk1BswTnnyzRKzVSOHjr71Xs9HLl3IjQaCIjP5IhLFB+G/w2JkYxqSFLZv8APBSMhzHDIwrhL1GliFlOllyODXOAnRJPI6u48ytLYrX6jHbCWniMkWq0mvYJaCHZmNuoq/j6kHUeHwlCPdIrqZTrOAluOUIK6muhmgc1MhTuaoqzfVKVhqNSodaicntJKbuWKjApA4Jz6BCjBQEvpRsSTZ3JIDQm0ggS2DAEhMo0S92i0SSpqNEOiTHJFbrsoFQBocXEHMD1Yx0+AjKMVNOI7JR9CAyZPvOju7QtDdhME7js8UJfdJFZztIuGUnM4YnrlF2Mii+HBpiNIiQORzW05yI0PtzyJDcsMN0TjsxPOEUI9U8B3BAbReLW6QaQYg+rMNwgkbRyJHai9KvpUWu2tHMx8ln1n0qK1oODjsahVlb7s6zj4DrkonaMKLidZ0Ryknw60IrOINPi085BPgFg0RXhU93+Y9vzXLK+C3ZHnsTL2o+vGoE8wTgoqNEtgySJSAqKGLBulF6NJpbhjqJ4IdZGg6J1xHnqRa76fqtHWqiafQpQPOeKtWal63ETw85JhoGAR5ww71ZswyjZAVYSazshx2HyEy86WiNIZa1ZfTyPX55ofeNYhsc07mCO2GC1xEHWRwwPZ3Ivclq/2ycPsndPfkCsvQtJp6Lxtjuz7OtGaNoEtqM/mbsORjcsZV2CN63Q2swsqMaRjouIhzdkO8jBeUXhYnUqhY4QW4EHzshe22S0Bwg4g+YVW9uidC1j2jdF4EB7cCRqnU4cV18d57ZWPD3NTHskFazpH0Fr2WXfWU/vt1DVpD7PcgAo4HgtrZmpjPWZ8EhTMoiVVfg48Vbswxlc/wBtd8LFCzF07FXdSaDBRb6S1tnIHvEoM8yjqZT59JvQN2pKBJQrY1V1WRpdBDyfs6MR2rbdHbKDUA0c6RE5kjVJjegnR+wMc3SfLjjtwEEEzIhW+jF5n6VaT9lmm1kZCBAjmO1VnnwzPrQBxJKjt4PoYDdKSMDltk9ilrnAKzSaC0T1cl0/JPpnyzbLhe6XPMRMAYAcIRAM0WsZqbA5Yonp7IPdlihNtfBLs1zdcyLl1FazNJu448Th8EOpgHQOxwHVkiZp6THt4O65nthUWMlrtuDuYz7CepYNFS1CdEnVLTyOHZCVKiu2wetOp4nmM+2etSWcSihNQZGWWxFrBUkDFUG006hV0HJQq0NF8kA8FapUvihdmrSUXs5wCcpLwp4TyQ+22fOcohE2PkQOKpWsyr0A/wBBljmj8Q7j53KWi8CkTrDp5GA7tVuztE4756k19IFpG1ROVaJ3RaZMHAEaslobM7AYysrcYg8MlqrNEDAcda05iasmDgcivIv2j3SyzVvZjRbVGlGoGYIG74r1srzr9sdl9jSqj7Li08x8laXj1dmJTqT8Ex70wGEHqw6NpT2hqg9KF30qWLliaUlD6VJGFrffSDSpaTcy2BlgI44ySrfQ6ho0K7/vOLQfyf3FZ61WwvhsAALT9H6wFm0Y+3PZKfx+e8LrxykqYuV8RAHWeKot95S1XEVCBrDe75Lo+S+WXMS46uHnqVO1UMDyhXWt2+ISq0xqWNmrgG0kOds0IHJRWUjS65G4mD4KzedMhpIzkdhlUrI7EHdlz+SwsWkq2SQW7MR53hUWNLSiH0mHDYDonll2dyc+gHAxqwSwIaVZSiFXdShPplEKtBdtKUYZRhCriqAo+MksCSkzAqnaKSIWd2ChtNPNVAFJjnYKWqIVaoVUCzZ60YIxRtRJBlZvTjFF7tqyFUJpKNpwxQDp9Y/TWCq2JIGmP5cfBE6Kdaqemwg5EEcogpz2VfNDk0q/fVhNGvUpn7LiOU4dkKgUw4uric1slAKUlY+iJKvxpaP0G4rTXIPZk7T4Qs/Z2LT2FoFMcP8AKy/jee7V/J6T2dvrJ9vAL2uxxAHUc+1Osbccdv8AldvVzWuYGnA6RG7Jb9/aOUnpIHzKjLpjIjWJOHPmoi6dU8OalojdHcVHs0Nps/HwWfpO0ahBywI5auxbF9ORqKBXrd2sao7D/lR1ycoZVZmdWJ57+tOsNshw34KxSYHA4kHLDaNqo2ulBBwx1jIxrhRZ42GMWmgIka0PacVdu60B7I1+ZVa0UoKc/wCkKXNVgrR2O1gnR1rLXYrFotei4EKabWtfouhTWga/8Iey0+kptqDgUQZU0mBMg2u1DaqL12ZoNaXQmapVrYwjVxP9aCs6x0uRy43euFXJVq/RwnnJPDZTC1NLxn9p906FoFUZVBB/EzA9misOQvbenl1CtZ3baZDxwPqu8DyXkNWwjS0QcVdggep7MzWpqli0TiUwtkwMtaMwH/SAkl6EJJ7Q0tgxaDt+K0tKnDWxsWdups027/itKTA87Fn/ABp5tV8gjcdOXgnVJ7ED6QjRtBaPdaAW8HYj4ckdu6pognchHS9o9nUjaw/qbP8A7K+5sKFQtJgDHHX8wrlM4fPHqhALLacBACK2a0xiCeGB71MoolQiPeMc5HGUrXSBHWOxSUXOIjLXr7oT3tw1lXYTL2g6LwRk7WMt0FR3gBDXZ59euexEL1sUtlurEjKd8bVQoWj1YMEa/O1ZerilO7bQWv4oxaqUgFArTgc8iYnPA7UXsNr0m+ean1cCxdhhyjvTAlPs/vyE2/m61NMR6MWyQ5n3gY4haC763quB1YrC3Fa9F7TsK2jBDnRkRh3hE9BZtOUrOXjVRl9b1cSs3e1RPThljRu5h644oNYPdR25R6wVwq19Jy64KBrlYcU0g952cOBYcnhzDwI+a8Lr2U0nODveBIPEGF7ve2U7F4/09s+ha3HU8NqD+YY9oK0iWfq1Cd5Kb6Q6OiBxUtBwGeZUmRlAQfRCuK39I3JJeBrc3VdHo6Ykgxl8utWKhVWjQqBzdN5cQMdQHAfFWh7wW3OTnwV9n2m2+jAG7z3IZfd4B1ncNctI6x8SuX472kDUAPHxQG8Kvqxt/wArntaH2SuiNC0xmeSC2ZsK6xw3KNDS2a2CAQcfOCPsdpAQcDOPnksNQqjXE+dqOXbeEYA7xLYEjeMFrKkVr0yQZx4Yzhms1bqPo3yMnYc1qpDmyMO9CLysmmCDO3nqR1NgZy1Mk4bD1+SmXbXgkc/irOjmHbwfj2BD3u0Hg4564mOOvisevWrjSWbEynXw31OChu2pjCu3kyaZ4JGzthfBPFbW77VpNHD4rC0HQ4rT3HX1KZ7FT2m14FArztoMBXLZX95Z5p06oG9M2lsphoHBaG5GYys6w4rU3QIAWiRsuyVoHDz4oe44KxTqSAqiar29stPBeWftCs0ihUH8VM8ocO89S9XqDBYDpjZps9X/AOt7X8p0T+pWTzpzcN6bRqbVG+pJTmCSlprmmF1Qeh3pI0segPtmlUjDUDz+XepadQFwAx4IfdFPTDnnd2f5V+y2cAk5aMnqWs/RP2zt73kPSPM/aI6sMEI09IyfkFwUtNxcTiTPWrlOgFz7rQ6kMNmtIPExmnMpbj5yUgsnEDtTzS12nWjI+eSt2S3k5yYOv4KkbKAZkqSi0BL0Gtu28tLRJjA6JjZq7Vdq0pEwPjzCylmqgGQT4ZzitFd14CNF3I8VcpAl7WYsfpYQcDxzBQe3txwyw+BW3vGwaTSMIPXswWPNIklp95joPLXzU9T+zia5q2W7Dq+S0ldukzkshYXw8jn1ZrX2SppU+xYrY2v6r0Zuiv6wQu9maNQ8VNdlbEbipns0951Y0uaGXMJeXHV4qa+avvcU26GwydpWk9k0FhEuHWtRYDCzd1MwnbktFZCriRPSlT2V+rn/AIVZplS0DimSWpksx0osmkysNVSk4ji0T4BacnBDLdS0m8D2HA9/YrS8JdTxwU3ozkFPUpim5wP2SR1GFEK8lTVGaJXVz0u9JLA3Fw/VHie4Ih/t1PwO/SUklv8A6RH2xNkz87laCSS5o0qaz5nmrL/PUuJK4lFVT7J7/nakkpvsLDPdPEq3Z/cSSThtQfdH4R4LG236+p52LqSOvQigfr+vuWmuz3T52JJLK+1/TP379ZzUV3Z9SSSk0N96+Knu/wCrbw+KSSrkq092e61GLF73LwXElqkXHin0veSSQSRuvn4qnVzfwPgkkrS8Xvz62r/+j/1FUNiSSlSmkkkgn//Z"/>
          <p:cNvSpPr>
            <a:spLocks noChangeAspect="1" noChangeArrowheads="1"/>
          </p:cNvSpPr>
          <p:nvPr/>
        </p:nvSpPr>
        <p:spPr bwMode="auto">
          <a:xfrm>
            <a:off x="63500" y="-754063"/>
            <a:ext cx="1362075" cy="1571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5314" name="AutoShape 18" descr="data:image/jpeg;base64,/9j/4AAQSkZJRgABAQAAAQABAAD/2wCEAAkGBhQSERQUExQVFRUVGBcUFBcXFxQXFRcYGBcVFxQXFBQXHCYeFxojGRQYHy8gJCcpLCwsFR4xNTAqNSYrLCkBCQoKDgwOGA8PFykcHBwpKSkpKSkpLCkpKSkpKSkpKSkpKSwpKSwpKSkpKSkpKSwsLCkpKSkpLCkpKSkpKSwsLP/AABEIAPEA0QMBIgACEQEDEQH/xAAcAAABBQEBAQAAAAAAAAAAAAAFAAIDBAYBBwj/xABFEAABAwEEBgYGBwcEAgMAAAABAAIRAwQFITESQVFhcYEGkaGxwfATIiMy0eEUM0JScpKyB1RigpPS8RZDU+IVoiRjc//EABgBAAMBAQAAAAAAAAAAAAAAAAABAgME/8QAIhEBAQEBAAICAgIDAAAAAAAAAAERAiExA0ESMgShIkJR/9oADAMBAAIRAxEAPwDB3YfY0/wt7lbFpeMnOHMqrdo9jT/A3uVgtVknZeNUZVH/AJnfFStvetqrVPzv+KpwkCgmq6JXlWdaBNWoQ1rnEF7yMoGvaVsGW6rpj2j/AMzvisf0Ipy6q7Y0Drd/1WrsuNRaSf4p+2X6VdIrQLS8Mr1mhoaIbUeBkCcAd6D/AOpLV+81/wCrU/uUV8VtOvVdte7vIHcqQCzUInpHav3mv/Vqf3Ln+pLV+81/6tT+5D4V677gr1/q6bnb8h+YwEgd/qa1fvNf+rU/uSPSa1fvNf8Aq1P7kUp/s5tp/wBoc6lL+5WaX7LrYfeFNvF4P6ZS/KGBDpLav3mv/Vqf3JO6SWr95r/1an9yP2j9mddoltSk8jUC4GdmIjuWVtVkdTcWvaWkZgiD1Jyyktf6htP7xW/qP+KiqX9aP+er/Uf8VUhRvQa0b8tH/NV/O74rn/mq/wDy1PzO+KpQkg1p17Vv+R/WVGb0q/fd1qAhNIUhY/8AIP8AvFL6W45nsHwVcBOCAm9Od35W/BcLhsb+VvwUacFQLRH3W/lb8F0Um/cZ+RnwXYShMi9Cz7jPyN+CS7KSeEjuwexp/gb3BWCFDdo9jT/A39IVgoBsLminwkAgNj0LoxRqO2uA/KP+yO0HaLXu+60nqQ7o5T0bIz+Iud2kDuU941NGy1j/AAx14eKu/rET289cZxXGMJ1J0LQ9Gbo06gLgC1uc5Hjz7lmsa6G9FmkCrW0YzAMaPbmt8y8qbAA0NAGRDcOsBZ51pDR6sE7SBHIHJUbS4uMuqO5ZBRmqaC1XwD9rt8IVM33GTh+YdyBUzpOhsnu5lcq1aTfeIO+BB3N2osONAy9Q4549Y4Kte1xUbUPaNhwwDxg4bidYQRtNszSdlm0690LT3TXbUpl2tnXz7uSWivOOlXRQ2Uh7Dp0nYA5lp2O+KzLl7Relh0mvBEj3etuPevKL3sPoXlmHLZqVRIZCUJyUJg0hMKkKYUG4F2EgukIDgTmrgTmhBHJJLiZEurkLqYK7h7Gn+Bv6QpyFFd49lT/Az9IVghMjIXWpEJ1Bmk4DaQOswgPQ7LS0KFJuxje0T4ql0oqaNkj7zwOrHwRa0jIDVA6sEA6bP9nRbtLndQA8VXZcspQbLgBidXgtvdtnNJjWumTiQMhunzmqvRW4CPavEACW7Ts4I7UzwGJ1a+Z2LKriESc8AOvkoS7TcGjXJJ3DCd2tMtlWMAccviVYsNMNJJ4cgPlPUkZt51G0maPN2ovJybuGs9Sz1QB7pdiewDUANQ3Jl7XialQnfgFAK+C5+rtb8TwJUrORBacQjN2W4tc/VpNxG0j5HsWastsO/sRqnaGlsukHUeyCQluKvMrZMvBjqeImW4+eS8+6W3TpD0jRi0kOjWJ9UwtDYrXogQCd8GJTbRWDg4ESOzeFfPSOvjyPLmtzXFeveyejqubqnDhmFSW7BG5NTy1cDUByF0LsJQmCATwE0BOQCKbC6SuBBHSuLqSYPu8eyp/gb+kKwobAPZU/wN/SFOQqJG5Xrho6VopD+MHqx8FTIRzodQm0g/da53ZHiiexWvrCXIded2mvbKTB7rGBzjskknngEW9HLgrFJwaXnMvMHcGiB2yju+Snpx9MAaLch5kqlVqBgO1TVrUgda3ekcWjIYSs7WmGCrpvOoATKmdasKh2Fw7wO4BVXnRY47cBwHzhVqVpn0o3u8D8VlaqQJpycVJoyqweVXqknWsW3oWZQjxxTzULWktLpBGBOBBkHthZ59pcDg74q3Zbe95gmcvPWqsErXXXbC/1TpNjYZ7Fdt5IGliZ1wOonWsNUvOoyodEwQSrVK0V3kOcSd0+CUO36S9KKX1b/vAg8R8j2IDC1XSOn/8AHYdYdHWCssQunn05qaQuJ65CojYShOAXYTLTQuwu6K7CCMhKE+EoQHISXYSQEli+qp/gb+kKdrZyUVib7Nn4G/pC093XE6noPeQ0uZptn7LSYDidROoKrcmnPNwLoXK8+9DBvz/KMUTsFdtmJ0cyILjnGcAZBWLRQaRg/tCE2qwk4aY5j4LmvyWt5xI0Vj6UNLwHEcfiizrUNEkEZndrPWvOqdyvJ94dqKOrvo03MqjNhLDqkbDtlR+dh/jK09qwpudryCz9hGjTE5ukk9vclcdoqPpP0p0cA0naTqTbcC1jW6yCOsn5dSvdmozPBW+0+phsw7IQ6y1cXcT2yr9rp+yYdzZ6gUHp4aSjpXJz2zImFBUsrDmSeZXQ5OkuwhQvEH0NswB2yrl3NDHgwu+jDBjy3lS2ZmMlVPJ5iO/LtHppxDanriMsc+1Xbru11Mg6TnU3AmHRgQJBCK1LGK9ISMW4DVqJwOrWq9go+togk4Oz3Ayp6tlwZ9u9IhNlB/ib3ELIQt1fVGbHUAGLXMPaB4rDLq49Obr24QuQnFcVoKF2FxOQHA1OhILoKYcITSFKmuxMBLdPDElL6Irir8aQ90HuwVX0y4S1jGuds90aIPPGNcIn0utL/pMYAPa3RI/hLgQeZ7Qj9x3ayhZKbWgyWMc45SS0d0wED6atGhTe3E0nQ6NQcI72jrU9/qrj2o0rtIGLxwJCpWyzPA9X1uGB6lYutxqYuOClt13FmLZdrwE9ma4nT7A3W17cC1w5FH7kqCuwNqAPDSdHSxjX4IZSvPROOrbmjV0u9IRUAj1S0x9o6j1FE9lfQs3UIECCBqwyCB3tS17+5aDR17o89XahNvbMN2+fBa9M4htrB6M7naH5YHgs5aGxhtx88u9ae1s0WO3VKp4n1o7R2LP+iJ37VFqopNYrdnEJ7qGICVZ4DcMypaKVsrEuwyHeoWXi7KCjIszGM9bNMs7qOk0yJzPnzkr9J1PdVvqU9Eua4Mc4RIwMT8UduanNR7t+iOeaVOtSqxTMEYEbjqhXrBZC2QM8T57FGedPfGKtpo6VKs3a3tbj4Beekr0q1sINQjJzCeeifn1Lziq2HHie9dPDn6MK4uwkVok1OBTYTggjlJXpaLQdqksbATJyCivKvPAJX0qQ15gKu1xSNWQuMzU8qqxiku+kSV7U49Ys9U+hpAZ+jZ+huSD3lYz6Cs0wS5jnbpbDxA2+qid2u9jTk/7bBP8AKEOtdraXgtExtJiNfYjoRhqNtIaA3BE6N9OgafXrCH26yeiqOaMgZadrTi09SZovqw1o5/NcefTfcGBezCIe0Pg4ggGQtJdV3hrAWj1SSW7QCcuQwWJp3JUbUDXECYOcr0qzUm+iYG5Box1mYkneq5mFbqrVIBHGPj53IXUpy8fi7CiFoOAOyT560PpVpcOIlPojL3PqHf6U9cx3IDZwjN8yGAbcOsknuQlh7lFB1VRWWlpOx1Y9XzKm1QOZV676IaMcsvGAg9Z++maT/DvVJlhOeiSNxK09W7hIbO3HdmiVjuoS2Rh3Qn5PWZuyzHTBYHNIMkEnMHLzsXoDKmU56/FUaN1htQuAzieIV0NxCchWpX2cPIG0FvJwcO8ry6304qO3mevFer0ydJvET1fJeddJbHoVnjVpGI2SSFt8bLoFIXCnQulq1SiSTiE2EglpV8CFXtTsFDpQo3VZWerOplWKYkqnpKSlVgpaF/QSUX0hJG0eG9rXoBZ6YH3WyJxwAWZtV5OLpBw2Ke1VAWjRmCBnwEhD6jUd0ou1ia7WnItMGPun4O/Uj103cGxghNxNlrtk+IK1NibiEczfItBr1BNZxnAQ07oAlGLmvAGmROLZMHZ5HaqFGxlz3uJgEuOGJPgM0TZZmsBawQIE7ydu1QpHbHYAcB3ShNmf7QfiA6sSiFtqZ7pPZ8UHs59cY5a+OBPaepZ1S3fVQaA86kJblgPkrV6u9SNo7v8ABUNkeCANvd5CAdGIHD5K3MedSrh3rTvjqwU1MEux58Bigk1BswTnnyzRKzVSOHjr71Xs9HLl3IjQaCIjP5IhLFB+G/w2JkYxqSFLZv8APBSMhzHDIwrhL1GliFlOllyODXOAnRJPI6u48ytLYrX6jHbCWniMkWq0mvYJaCHZmNuoq/j6kHUeHwlCPdIrqZTrOAluOUIK6muhmgc1MhTuaoqzfVKVhqNSodaicntJKbuWKjApA4Jz6BCjBQEvpRsSTZ3JIDQm0ggS2DAEhMo0S92i0SSpqNEOiTHJFbrsoFQBocXEHMD1Yx0+AjKMVNOI7JR9CAyZPvOju7QtDdhME7js8UJfdJFZztIuGUnM4YnrlF2Mii+HBpiNIiQORzW05yI0PtzyJDcsMN0TjsxPOEUI9U8B3BAbReLW6QaQYg+rMNwgkbRyJHai9KvpUWu2tHMx8ln1n0qK1oODjsahVlb7s6zj4DrkonaMKLidZ0Ryknw60IrOINPi085BPgFg0RXhU93+Y9vzXLK+C3ZHnsTL2o+vGoE8wTgoqNEtgySJSAqKGLBulF6NJpbhjqJ4IdZGg6J1xHnqRa76fqtHWqiafQpQPOeKtWal63ETw85JhoGAR5ww71ZswyjZAVYSazshx2HyEy86WiNIZa1ZfTyPX55ofeNYhsc07mCO2GC1xEHWRwwPZ3Ivclq/2ycPsndPfkCsvQtJp6Lxtjuz7OtGaNoEtqM/mbsORjcsZV2CN63Q2swsqMaRjouIhzdkO8jBeUXhYnUqhY4QW4EHzshe22S0Bwg4g+YVW9uidC1j2jdF4EB7cCRqnU4cV18d57ZWPD3NTHskFazpH0Fr2WXfWU/vt1DVpD7PcgAo4HgtrZmpjPWZ8EhTMoiVVfg48Vbswxlc/wBtd8LFCzF07FXdSaDBRb6S1tnIHvEoM8yjqZT59JvQN2pKBJQrY1V1WRpdBDyfs6MR2rbdHbKDUA0c6RE5kjVJjegnR+wMc3SfLjjtwEEEzIhW+jF5n6VaT9lmm1kZCBAjmO1VnnwzPrQBxJKjt4PoYDdKSMDltk9ilrnAKzSaC0T1cl0/JPpnyzbLhe6XPMRMAYAcIRAM0WsZqbA5Yonp7IPdlihNtfBLs1zdcyLl1FazNJu448Th8EOpgHQOxwHVkiZp6THt4O65nthUWMlrtuDuYz7CepYNFS1CdEnVLTyOHZCVKiu2wetOp4nmM+2etSWcSihNQZGWWxFrBUkDFUG006hV0HJQq0NF8kA8FapUvihdmrSUXs5wCcpLwp4TyQ+22fOcohE2PkQOKpWsyr0A/wBBljmj8Q7j53KWi8CkTrDp5GA7tVuztE4756k19IFpG1ROVaJ3RaZMHAEaslobM7AYysrcYg8MlqrNEDAcda05iasmDgcivIv2j3SyzVvZjRbVGlGoGYIG74r1srzr9sdl9jSqj7Li08x8laXj1dmJTqT8Ex70wGEHqw6NpT2hqg9KF30qWLliaUlD6VJGFrffSDSpaTcy2BlgI44ySrfQ6ho0K7/vOLQfyf3FZ61WwvhsAALT9H6wFm0Y+3PZKfx+e8LrxykqYuV8RAHWeKot95S1XEVCBrDe75Lo+S+WXMS46uHnqVO1UMDyhXWt2+ISq0xqWNmrgG0kOds0IHJRWUjS65G4mD4KzedMhpIzkdhlUrI7EHdlz+SwsWkq2SQW7MR53hUWNLSiH0mHDYDonll2dyc+gHAxqwSwIaVZSiFXdShPplEKtBdtKUYZRhCriqAo+MksCSkzAqnaKSIWd2ChtNPNVAFJjnYKWqIVaoVUCzZ60YIxRtRJBlZvTjFF7tqyFUJpKNpwxQDp9Y/TWCq2JIGmP5cfBE6Kdaqemwg5EEcogpz2VfNDk0q/fVhNGvUpn7LiOU4dkKgUw4uric1slAKUlY+iJKvxpaP0G4rTXIPZk7T4Qs/Z2LT2FoFMcP8AKy/jee7V/J6T2dvrJ9vAL2uxxAHUc+1Osbccdv8AldvVzWuYGnA6RG7Jb9/aOUnpIHzKjLpjIjWJOHPmoi6dU8OalojdHcVHs0Nps/HwWfpO0ahBywI5auxbF9ORqKBXrd2sao7D/lR1ycoZVZmdWJ57+tOsNshw34KxSYHA4kHLDaNqo2ulBBwx1jIxrhRZ42GMWmgIka0PacVdu60B7I1+ZVa0UoKc/wCkKXNVgrR2O1gnR1rLXYrFotei4EKabWtfouhTWga/8Iey0+kptqDgUQZU0mBMg2u1DaqL12ZoNaXQmapVrYwjVxP9aCs6x0uRy43euFXJVq/RwnnJPDZTC1NLxn9p906FoFUZVBB/EzA9misOQvbenl1CtZ3baZDxwPqu8DyXkNWwjS0QcVdggep7MzWpqli0TiUwtkwMtaMwH/SAkl6EJJ7Q0tgxaDt+K0tKnDWxsWdups027/itKTA87Fn/ABp5tV8gjcdOXgnVJ7ED6QjRtBaPdaAW8HYj4ckdu6pognchHS9o9nUjaw/qbP8A7K+5sKFQtJgDHHX8wrlM4fPHqhALLacBACK2a0xiCeGB71MoolQiPeMc5HGUrXSBHWOxSUXOIjLXr7oT3tw1lXYTL2g6LwRk7WMt0FR3gBDXZ59euexEL1sUtlurEjKd8bVQoWj1YMEa/O1ZerilO7bQWv4oxaqUgFArTgc8iYnPA7UXsNr0m+ean1cCxdhhyjvTAlPs/vyE2/m61NMR6MWyQ5n3gY4haC763quB1YrC3Fa9F7TsK2jBDnRkRh3hE9BZtOUrOXjVRl9b1cSs3e1RPThljRu5h644oNYPdR25R6wVwq19Jy64KBrlYcU0g952cOBYcnhzDwI+a8Lr2U0nODveBIPEGF7ve2U7F4/09s+ha3HU8NqD+YY9oK0iWfq1Cd5Kb6Q6OiBxUtBwGeZUmRlAQfRCuK39I3JJeBrc3VdHo6Ykgxl8utWKhVWjQqBzdN5cQMdQHAfFWh7wW3OTnwV9n2m2+jAG7z3IZfd4B1ncNctI6x8SuX472kDUAPHxQG8Kvqxt/wArntaH2SuiNC0xmeSC2ZsK6xw3KNDS2a2CAQcfOCPsdpAQcDOPnksNQqjXE+dqOXbeEYA7xLYEjeMFrKkVr0yQZx4Yzhms1bqPo3yMnYc1qpDmyMO9CLysmmCDO3nqR1NgZy1Mk4bD1+SmXbXgkc/irOjmHbwfj2BD3u0Hg4564mOOvisevWrjSWbEynXw31OChu2pjCu3kyaZ4JGzthfBPFbW77VpNHD4rC0HQ4rT3HX1KZ7FT2m14FArztoMBXLZX95Z5p06oG9M2lsphoHBaG5GYys6w4rU3QIAWiRsuyVoHDz4oe44KxTqSAqiar29stPBeWftCs0ihUH8VM8ocO89S9XqDBYDpjZps9X/AOt7X8p0T+pWTzpzcN6bRqbVG+pJTmCSlprmmF1Qeh3pI0segPtmlUjDUDz+XepadQFwAx4IfdFPTDnnd2f5V+y2cAk5aMnqWs/RP2zt73kPSPM/aI6sMEI09IyfkFwUtNxcTiTPWrlOgFz7rQ6kMNmtIPExmnMpbj5yUgsnEDtTzS12nWjI+eSt2S3k5yYOv4KkbKAZkqSi0BL0Gtu28tLRJjA6JjZq7Vdq0pEwPjzCylmqgGQT4ZzitFd14CNF3I8VcpAl7WYsfpYQcDxzBQe3txwyw+BW3vGwaTSMIPXswWPNIklp95joPLXzU9T+zia5q2W7Dq+S0ldukzkshYXw8jn1ZrX2SppU+xYrY2v6r0Zuiv6wQu9maNQ8VNdlbEbipns0951Y0uaGXMJeXHV4qa+avvcU26GwydpWk9k0FhEuHWtRYDCzd1MwnbktFZCriRPSlT2V+rn/AIVZplS0DimSWpksx0osmkysNVSk4ji0T4BacnBDLdS0m8D2HA9/YrS8JdTxwU3ozkFPUpim5wP2SR1GFEK8lTVGaJXVz0u9JLA3Fw/VHie4Ih/t1PwO/SUklv8A6RH2xNkz87laCSS5o0qaz5nmrL/PUuJK4lFVT7J7/nakkpvsLDPdPEq3Z/cSSThtQfdH4R4LG236+p52LqSOvQigfr+vuWmuz3T52JJLK+1/TP379ZzUV3Z9SSSk0N96+Knu/wCrbw+KSSrkq092e61GLF73LwXElqkXHin0veSSQSRuvn4qnVzfwPgkkrS8Xvz62r/+j/1FUNiSSlSmkkkgn//Z"/>
          <p:cNvSpPr>
            <a:spLocks noChangeAspect="1" noChangeArrowheads="1"/>
          </p:cNvSpPr>
          <p:nvPr/>
        </p:nvSpPr>
        <p:spPr bwMode="auto">
          <a:xfrm>
            <a:off x="63500" y="-754063"/>
            <a:ext cx="1362075" cy="1571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5316" name="AutoShape 20" descr="data:image/jpeg;base64,/9j/4AAQSkZJRgABAQAAAQABAAD/2wBDAAkGBwgHBgkIBwgKCgkLDRYPDQwMDRsUFRAWIB0iIiAdHx8kKDQsJCYxJx8fLT0tMTU3Ojo6Iys/RD84QzQ5Ojf/2wBDAQoKCg0MDRoPDxo3JR8lNzc3Nzc3Nzc3Nzc3Nzc3Nzc3Nzc3Nzc3Nzc3Nzc3Nzc3Nzc3Nzc3Nzc3Nzc3Nzc3Nzf/wAARCACrAHIDASIAAhEBAxEB/8QAHAAAAgIDAQEAAAAAAAAAAAAABQYDBAACBwEI/8QAPBAAAgEDAgMHAgQDBwQDAAAAAQIDAAQRBSESMUEGEyJRYXGBMpEUI6GxFcHwBzNCUmLR4RYkNPFDgrL/xAAYAQADAQEAAAAAAAAAAAAAAAAAAQIDBP/EAB0RAQEAAgIDAQAAAAAAAAAAAAABAhEhMQMSQVH/2gAMAwEAAhEDEQA/AOPwKzqxjB2G5A5VcFpbmCOWVm54ZfOora5aOMRxDIPOiVvpwu4B305i3yAKVugFQtDHOwCEITtvvTPDeQX9pa24tm4ovrfoaDT6TIjnuY5XQc3Iq7aXUNgWUsWUqPp3wanKbnAGbi0buGlS2jkLLjwnelHMkM+8J2P0tnFFV1SSOYTSOwhyTgbU99nOx8+uLHc6mxsrQjiC8H5rDn15fO9TjMp2CDN3l5bx8FqEYk4Krtt61rLChe3ieUd6f/j6/avovStD0uy4UtLGGJUAAbAZvljuaOLYWrIA1vEf/rVbPWnzhbobG2bgIcjmMcqHi4DSSSXaOw4dl6CvonW+xej6wpaaFo5uDgWVGOQOm2dxXJ+1/YPUdChad1/E2I3eeBCSi/6l4hj33HqKUgcukGXbhXAzsM5qSC2ecHhz6CmCXRlNtxWjBgdxkbj0/rNVLKCezYTFeBM8LE9Kr2hNNOtFtLyN7gOp6VLqU0V1cd3B3qtnAPnRBJlu51iSQMynIYjnVO4S+h1J+64TnkSBio3zsIP+nL474z81lFxd6qAAbZT81lHvkCx+GmsnSOaIgvuPajtxMwt0dANh05illrme5lWSWV2I2BJ5Ub0y4twh/FOSvTJ5mryCGbULuWJYY5JASfFipUtBa2oa55uOhyaKRmOclbSJeHmzkYH/ADU6aPA9zGbiZHEpC8B5Ak1GwKdjdHgtrG31bUIxJcS5ktEYZESclfHVj08h6mnZdchtGESsXk2DcO+PPJ880tahclfybZAvi4I9vpUDGf3qvxLax5PifGATvmi3ca4YujaLqAuZUmEuS2Qy4xtv/wAU2W0yldzuQD+lcx7M6qGYRSouw8LBdxTtbXIEfEH4RjO/lWePk1w08ni/DFkVqSrZVgCCMEGhdprFtNlS3pv1qy0nBiRDlDzGK194x9LHP+1P9n0cDXF7oLd2rZdrU5IBJz4T0G/Lp022HM20m5ldo7pkIycxhxkfFfR8+J7fiQ52rlHbDTJbbUJJ7URAN42DAb7b469M5HL9aVn2J05vBaCC/wCRRUOx86JiOKYsWzmvLkTXIfiRkfmQykHP8/eq9jcO+UYeMHGBuc1N3SekXIJAzgcqypyJgTnA95B/vWVOr+AoSwIkTCNuXIederJGIApT5qnxuxPDmrls8s44BGDwjO9dITPqLdysCu0cY58PWjPZZG1HUVfvJFFoveEsvEOew59TS1MqBgy9eY8qduxhjTS7lwuHllRSfMKCR/8Ao0rxDk3RmeTgkeRsMS3CuR9zVCSbv1Dcx55qfWXCmCBTvjLn0/5P7VRY93GQp2HKsbdN8YYOz1zBb3KvcDYdTvTteaxZtbdxBwlhjLL5GuQW+qXFsxVZJZHP0jgcqPbpV/TdT1Ca5iimVB4gc8PCdjnf7Vncb8bTKXin63uCvDJGwyCeR60zaJqLXSSQStllG23MVyLULvU7OeaO2d1jeQ47sDJB32z70wdhI7t9Xhkka6VsMT3qlQ23mMg/ep5k2eU3w6XpFzkspPhPT96G9rNJS5i45bdZoc52PCynoQRvW+lOBcMudwxz85o+cSRFHGV5EEZyK28V3i5fJNVxK7g7iISWH/fCJmPAg8cfmSnMgdcbAnOw5qWqcMKG4hBh7wkhFON/iuvdotKit7ySZLdonVuPv4QGOfMqN+u/Ok3UdGiuS342IMrYc3MCk4/1MpHFjoc7eVXeGRIW/PCMqeVZTR/AUH0XEBXoeI7ispbgINpC8KtK6nlgZFSF4IowYWc3DHBA5VBbvJdz8M0vCn2FM1r2aiu7ZLizkKld5HZwAAOfP3rTegCfwqaS3Fw5ADHkelOehWjafpcSSPuWaTh4ccOf/VWdG0G3gRbq6ha5gj8ayM35TEbjHIsc48gMdcVJqN21zMScbgAADYAbACoyt0vDsK1aV2lVv82Ah54yedewFc+Llmo+0fDbrE67cB4T8VrghUZcFWXmKzy3ptheRCOPJ/LYEY+1Vx/58e/Jh9qltZAkZLeVD+O5in4hGGySwYVnj+t7ZIfbuBL6GJSAsiIOBwMH2pm7Kxfg7LimfieQ8guOVK2lDUrmzI7kKG4D6nBztTjeK0NnB3Xljb1qMu9nbKr6Y5GoTnOQzkj0BPKmy2ZWXB5jY0qWMEkbmRsZfl7CmSFs8JQ4LAHHrWvh3HP5eWus2MNzGCwUSZ8LYHPp80nfwdUmR4JUkMRYEB8NvkHBGADjIO3lTu8v4iAqcbjGPMGlXtGrLdZ7zjjfhWSDOOYO6HOeLYkeeNt+e95c5efQJeNszTg55LqAAHt4ayg9xdXMdxKhn1IlXI/vh0NZS1Cc47NaReavdC1t4fEwUjvAVyDjkceRz7fFP9heDRbb+Gfh4pO7yDJbxyEd5lifG25GTtsOX2A22pXetvdiacrdOpdcDAP9fzqlp2YpiGvFcFjxQzuQwHUb8/QitpiW6PX+vXEkTLfXgcIfDErZC/FQ2zd5Lb943incEA88AZ/YfvQiZNLiuGle8idkbiWMsA0Z+N29ARV7Q5zdPcXIhZYIVCQMebMcg/p+9R5IvCoO0cveSyx8w8feL+uf0q1oai60+IcgqhR8AVFrduo1C3GeSlfT+v8AerPZwd1YqvRWZfkMay+NJ2mSIRwNLIp4AcACqx1crIQLOQrkchyxTD+FE9qQoyevzWlhoBm3csCzAD09ayt1w2nPYp2Z1+9u7oFdOnEan69gM/Jz+ldDnVLi1SThKbZIxyoDpWgfg4IHikYlSHZScg00Y4rbhI8WMYoxxvO055Y8aDu7QW8TBvEcgirNqChaI5ODlc88UP4H/ElOgFEIG7wIT9aEb+a1UmkXpPwFcnGM/vQbXbQzWzs8fG6DhK4zxxk+JTnmP650wXCFUVk+nO9V7pUmgZJFBHCRg9fMVuyIff3a+FFuCo2BPl96yp5uwemyyvIJWAdi2B61lIacc0i3kuXJtJkS6j8SAncjPL2q5qNu+oKZrZSl2m0kQOMn1/kaX4XkhmWaFikq7qw50XeX+MQ9/buYNSi+tEbBYeY64/b99JU6R2OgSyyh7kGCEbni+o+gH86aLfukhVIECW8HID/EfL18zStbnWLqQwzSypGPqmYAAex6n5olfapb2VskUW7IvBFHucep/c+dRbtUmuVbVL2OW9xLxHutiy88mjGly8cnDsQ4JyP83Uf150l27jv3M5LCXPG3XffP3po0Be51OYgkxS8MinoduY+1LKcHLyetPUJCzEbgjAo3piklSVGeRoJph7xHU0z6HF4/zB9QBHpWFm61GVlZY/bcVPHP3seeo51pDwgsjDwnbNUpQ8UmQcBTgg+VXNxHavd3UcN5GrzBGOSARniFXLa4SQCSB+MHI+1J3bC7NnqlrcSJxRKg8JGQTk7g+n8637P6ssWpvG9wXWZgY875zv8AHsaFOj2s6zRcDc8YINVmBUNG4GV2GPLpVWw1C3uu8MDENG2JEYYI8/1z9jVmaJ551eN8BDhl6NVy8Is1VEhwSARisrZ2Kuy+HY4rKQfLiuyuD0r2RSWV4y6uNwynBB9xWpzxe1bglSM9eVas25u72SMJJcyNgYyxyR8nf5qKMgZWQ+M7gk5JqYqCPBjA86jMasu5HvQHuMHNMPZuTvXCcTGSJT4c803I+QSfgjypdV+LCucEdR1op2flEGqROzcJOVz71OXR49uj6NKq3HCW5Nht+Rp2tG7p1Kn6Nj677GudxFOMuBwlZCzE439P3+1HbPtBElvbzy+ETZUqd+ROCffBxWMaui4RwGQjfnVS/VQOJsBW2JNBdJ7QQzuRHKHzllYcioOPvz+1Frq4imgxxgKw8Leea0iSt2ohieJEnwpXPdORlD6Gufyas+iXv5sLGZDsobG/+xz60x672jtxHdadcLMVxwMAfEpGRkE+RA9wOdKL9xeaJaSSspe3umhkdh4mVhlSTn0YdeVLQ2dtJ1lzImpwRsYrpOJ8MT3UgADqR5bA/JNdAs75bizWS2kVWYfSxGPudq4XoOuNpGqOigPaPICyNuB6j1rpOi30cchQlWt5XHAyfSMgEAj/AAnr5HNRzjVSyw2PbXLuzBFwxzsRWVClgoUcDtw42/M6VlVu/g0+XSRnflyrcnfw7Y8utV8jG+1TrwkEGtmKRGIXgY7eVSKAw25eVQkkD6evlUsbEjGM5oDHRWXcYyNiOlXbWyeaCKWKQMDlTxDGHGMjPLkQfmolBJwFAUf6aJ6To95dpNJBO0US5ZggGGYeWevrQOfg5bzOYxBOyxyEEs5BO2Oo58s0OubX8JLcT3Wo8BVxGDhSHwCV9wRgjFb2UySWMbXZVW4eESKSvCCN8Nj3wAOo2NUr6KC/1FbiEOsLHhQSgZHnsNgM8h5YzUHLfqO013UI5kgguGCNJkNwhdvT+utONp2rueBo51PGq5Rh1P8AmO/UZyOVJEqGHUI8BcITnHvg1evwRICpweAEkE78/wCvmlYe1jWpDchpj4lmlyMkkjYYGfLpVXsuqXi32luxQzeKMkn6huuf1HzUM0rSQBR9Iw3PrnFD9LnKantgd4uMGq0NtbgPb3bo44XRuEjyNEl1q8029ilimLERhTk7OpHI5549ar9oY4luo5YMcEsYdl4slGyQQftn5oRIw4B6GjWy2dk/tD1JUVQzqAMAKxwPbxVlIveVlHrD3Ub+29Spy8yKilxkYFYreHyNUla6HoK0ibEg22rxW2PPGOtbIPzM4OKAvpIBxNncDG4rp3YuBP4bbrIp/Mj3LDB/9Vy1QQjY3JwK6/oQMKRRsQGVQOWOg/rPWoyViVdPtIrTWWEhUImEJPvz/XFUL+AQAQvlWjlYMceRolrqMJNUkKkJHIQCDvjOSPf/AIoFqs83fcE3ECQSSeTHln2OD96UFDpGAmbO3Cf8PPORmr3eBrNGOdskgULeZi7HfqNz80StQr6NO4OHjw308xnB+2xqgqSMO6G+eeSPLlQtJODUFJx71ZlmLIAzHAGDmhTv+fmmVHdWYSRI65yQc70GdsqcUXvGSSxtmUnJU8XuKDSkAnFMkPF61la7VlASueVeow+a0kIzXiGgLsBGOpPParCxniyueXnmqkD4IPUURj4XUEbHrQFixjMt7bRBSS0qj9Rmus25AdW6E+n9fyNcw0GKSTVLcxZLKzSD0wP98GukW04lQZHDIPqUD9R5is8u1xBr9vF+GuCq571iz56nGKS9TCz6Fa3TAmaB+5ckY2O3zuq/LetO2pkvDIucj0pP06P8VaanYoV4mVmiJGckbj9QPtTgKzsFJGBt0896ZOyfDPBLbPgpx9TyDbY36cqVbp+LDrsCKMdkpkW7ZJHwHQjlmnekzsHvR3NxNED9Dsp9wcUNY+Pn80X7QIYdYvY3OSJSfvuP0NBz9YFOCiEMhMfCSDgbAmqk2TIa9hkwPUda8ZstxHfNMmndVlbcdZQGj8yOo5jyrRTg10jtdo+nxdlRepbKLkAMJOI5yfn9K52UXuw2NyTvRAmgIHOiNu242znlQyHnRC2JCxkHfNBnLsnbKHkusNxDCDbGDzO/2ppMYbxJlWHxQTQVVdOi4QBkkn1zRdCQ+ATj3qNbXEF+ZXifiOATk0saSxg1R0P0Y4vEOeDv+maZ7v8Auj60pISutpjbIwfvRrgvpe1eD8JfXcBBwkzYHodxj4NR6NciDUI2b6eLB6Z9Kv8AbHbWDj/FBGW9Ty/lQFDiUEbbiqnSfox2uYnWpWwBxIhIB68NAM5koz2jJa/YscngXc+1BRzFEKtg2Ca9BJ61G3OpI+Z9qYZWVrWUB//Z"/>
          <p:cNvSpPr>
            <a:spLocks noChangeAspect="1" noChangeArrowheads="1"/>
          </p:cNvSpPr>
          <p:nvPr/>
        </p:nvSpPr>
        <p:spPr bwMode="auto">
          <a:xfrm>
            <a:off x="63500" y="-661988"/>
            <a:ext cx="914400" cy="13811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5318" name="Picture 22" descr="http://t1.gstatic.com/images?q=tbn:ANd9GcSK8TmZxBt5ZmbPBa08lFj4imceU5hfq8kxM9sejGxvpXuNWep8"/>
          <p:cNvPicPr>
            <a:picLocks noChangeAspect="1" noChangeArrowheads="1"/>
          </p:cNvPicPr>
          <p:nvPr/>
        </p:nvPicPr>
        <p:blipFill>
          <a:blip r:embed="rId4"/>
          <a:srcRect/>
          <a:stretch>
            <a:fillRect/>
          </a:stretch>
        </p:blipFill>
        <p:spPr bwMode="auto">
          <a:xfrm>
            <a:off x="4214810" y="357166"/>
            <a:ext cx="1728790" cy="2545164"/>
          </a:xfrm>
          <a:prstGeom prst="rect">
            <a:avLst/>
          </a:prstGeom>
          <a:noFill/>
        </p:spPr>
      </p:pic>
      <p:pic>
        <p:nvPicPr>
          <p:cNvPr id="55320" name="Picture 24" descr="Beyaz Tavşan"/>
          <p:cNvPicPr>
            <a:picLocks noChangeAspect="1" noChangeArrowheads="1"/>
          </p:cNvPicPr>
          <p:nvPr/>
        </p:nvPicPr>
        <p:blipFill>
          <a:blip r:embed="rId5" cstate="print"/>
          <a:srcRect/>
          <a:stretch>
            <a:fillRect/>
          </a:stretch>
        </p:blipFill>
        <p:spPr bwMode="auto">
          <a:xfrm>
            <a:off x="357158" y="500042"/>
            <a:ext cx="2667018" cy="2000264"/>
          </a:xfrm>
          <a:prstGeom prst="rect">
            <a:avLst/>
          </a:prstGeom>
          <a:noFill/>
        </p:spPr>
      </p:pic>
      <p:pic>
        <p:nvPicPr>
          <p:cNvPr id="55322" name="Picture 26" descr="matematik sınavı Komik Facebook Resimleri"/>
          <p:cNvPicPr>
            <a:picLocks noChangeAspect="1" noChangeArrowheads="1"/>
          </p:cNvPicPr>
          <p:nvPr/>
        </p:nvPicPr>
        <p:blipFill>
          <a:blip r:embed="rId6"/>
          <a:srcRect/>
          <a:stretch>
            <a:fillRect/>
          </a:stretch>
        </p:blipFill>
        <p:spPr bwMode="auto">
          <a:xfrm>
            <a:off x="3428992" y="3643314"/>
            <a:ext cx="2581273" cy="2718484"/>
          </a:xfrm>
          <a:prstGeom prst="rect">
            <a:avLst/>
          </a:prstGeom>
          <a:noFill/>
        </p:spPr>
      </p:pic>
      <p:pic>
        <p:nvPicPr>
          <p:cNvPr id="55324" name="Picture 28" descr="http://www.devbilgi.net/wp-content/uploads/2011/11/sinav_stresi_ilgisiz1.jpg"/>
          <p:cNvPicPr>
            <a:picLocks noChangeAspect="1" noChangeArrowheads="1"/>
          </p:cNvPicPr>
          <p:nvPr/>
        </p:nvPicPr>
        <p:blipFill>
          <a:blip r:embed="rId7"/>
          <a:srcRect/>
          <a:stretch>
            <a:fillRect/>
          </a:stretch>
        </p:blipFill>
        <p:spPr bwMode="auto">
          <a:xfrm>
            <a:off x="214282" y="3071810"/>
            <a:ext cx="2942686" cy="2214578"/>
          </a:xfrm>
          <a:prstGeom prst="rect">
            <a:avLst/>
          </a:prstGeom>
          <a:noFill/>
        </p:spPr>
      </p:pic>
      <p:sp>
        <p:nvSpPr>
          <p:cNvPr id="21" name="20 Sağ Ok"/>
          <p:cNvSpPr/>
          <p:nvPr/>
        </p:nvSpPr>
        <p:spPr>
          <a:xfrm>
            <a:off x="3214678" y="1357298"/>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21 Aşağı Ok"/>
          <p:cNvSpPr/>
          <p:nvPr/>
        </p:nvSpPr>
        <p:spPr>
          <a:xfrm>
            <a:off x="7286644" y="2643182"/>
            <a:ext cx="35719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22 Bükülü Ok"/>
          <p:cNvSpPr/>
          <p:nvPr/>
        </p:nvSpPr>
        <p:spPr>
          <a:xfrm flipV="1">
            <a:off x="2143108" y="5357826"/>
            <a:ext cx="1074519" cy="5002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descr="http://iblog.milliyet.com.tr/imgroot/blogv7/Blog333/2011/09/12/16/313292-3-4-85ecb.jpg"/>
          <p:cNvPicPr>
            <a:picLocks noChangeAspect="1" noChangeArrowheads="1"/>
          </p:cNvPicPr>
          <p:nvPr/>
        </p:nvPicPr>
        <p:blipFill>
          <a:blip r:embed="rId2"/>
          <a:srcRect/>
          <a:stretch>
            <a:fillRect/>
          </a:stretch>
        </p:blipFill>
        <p:spPr bwMode="auto">
          <a:xfrm>
            <a:off x="5773914" y="3786190"/>
            <a:ext cx="3370086" cy="2428892"/>
          </a:xfrm>
          <a:prstGeom prst="rect">
            <a:avLst/>
          </a:prstGeom>
          <a:noFill/>
        </p:spPr>
      </p:pic>
      <p:sp>
        <p:nvSpPr>
          <p:cNvPr id="2" name="1 Başlık"/>
          <p:cNvSpPr>
            <a:spLocks noGrp="1"/>
          </p:cNvSpPr>
          <p:nvPr>
            <p:ph type="title"/>
          </p:nvPr>
        </p:nvSpPr>
        <p:spPr>
          <a:xfrm>
            <a:off x="914400" y="274638"/>
            <a:ext cx="7772400" cy="868346"/>
          </a:xfrm>
        </p:spPr>
        <p:txBody>
          <a:bodyPr>
            <a:normAutofit/>
          </a:bodyPr>
          <a:lstStyle/>
          <a:p>
            <a:r>
              <a:rPr lang="tr-TR" dirty="0" smtClean="0"/>
              <a:t>Öfke</a:t>
            </a:r>
            <a:endParaRPr lang="tr-TR" dirty="0"/>
          </a:p>
        </p:txBody>
      </p:sp>
      <p:sp>
        <p:nvSpPr>
          <p:cNvPr id="3" name="2 İçerik Yer Tutucusu"/>
          <p:cNvSpPr>
            <a:spLocks noGrp="1"/>
          </p:cNvSpPr>
          <p:nvPr>
            <p:ph sz="quarter" idx="1"/>
          </p:nvPr>
        </p:nvSpPr>
        <p:spPr/>
        <p:txBody>
          <a:bodyPr/>
          <a:lstStyle/>
          <a:p>
            <a:r>
              <a:rPr lang="tr-TR" dirty="0" smtClean="0"/>
              <a:t>Engelleme, başkaları tarafından zarara uğratılma veya uğratıldığını zannetme, haksızlığa uğrama öfkeye yol açar.</a:t>
            </a:r>
          </a:p>
          <a:p>
            <a:r>
              <a:rPr lang="tr-TR" dirty="0" smtClean="0"/>
              <a:t>Bebekte elinden biberonun alınması, gençte güdülerin engellenmesi, </a:t>
            </a:r>
            <a:endParaRPr lang="tr-TR" dirty="0"/>
          </a:p>
        </p:txBody>
      </p:sp>
      <p:pic>
        <p:nvPicPr>
          <p:cNvPr id="58370" name="Picture 2" descr="http://www.ademgunes.com/wp-content/uploads/agresif-kind.jpg"/>
          <p:cNvPicPr>
            <a:picLocks noChangeAspect="1" noChangeArrowheads="1"/>
          </p:cNvPicPr>
          <p:nvPr/>
        </p:nvPicPr>
        <p:blipFill>
          <a:blip r:embed="rId3"/>
          <a:srcRect/>
          <a:stretch>
            <a:fillRect/>
          </a:stretch>
        </p:blipFill>
        <p:spPr bwMode="auto">
          <a:xfrm>
            <a:off x="357158" y="3857628"/>
            <a:ext cx="2457248" cy="2309814"/>
          </a:xfrm>
          <a:prstGeom prst="rect">
            <a:avLst/>
          </a:prstGeom>
          <a:noFill/>
        </p:spPr>
      </p:pic>
      <p:pic>
        <p:nvPicPr>
          <p:cNvPr id="58372" name="Picture 4" descr="http://www.hastane.com.tr/Images/Article/ofkenizi_kontrol_altina_alin_b.jpg"/>
          <p:cNvPicPr>
            <a:picLocks noChangeAspect="1" noChangeArrowheads="1"/>
          </p:cNvPicPr>
          <p:nvPr/>
        </p:nvPicPr>
        <p:blipFill>
          <a:blip r:embed="rId4"/>
          <a:srcRect/>
          <a:stretch>
            <a:fillRect/>
          </a:stretch>
        </p:blipFill>
        <p:spPr bwMode="auto">
          <a:xfrm>
            <a:off x="3000364" y="3857628"/>
            <a:ext cx="3048021" cy="228601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42910" y="1000108"/>
            <a:ext cx="7772400" cy="4572000"/>
          </a:xfrm>
        </p:spPr>
        <p:txBody>
          <a:bodyPr>
            <a:normAutofit/>
          </a:bodyPr>
          <a:lstStyle/>
          <a:p>
            <a:pPr>
              <a:buNone/>
            </a:pPr>
            <a:r>
              <a:rPr lang="tr-TR" sz="3600" dirty="0" smtClean="0"/>
              <a:t>  Öfke Bedene Girdiğinde Gözlerimiz Bedenden Çıktığında Yüzümüz Kızarır.</a:t>
            </a:r>
          </a:p>
          <a:p>
            <a:pPr algn="r">
              <a:buNone/>
            </a:pPr>
            <a:endParaRPr lang="tr-TR" sz="3600" dirty="0" smtClean="0"/>
          </a:p>
          <a:p>
            <a:pPr algn="r">
              <a:buNone/>
            </a:pPr>
            <a:r>
              <a:rPr lang="tr-TR" sz="3600" dirty="0" smtClean="0"/>
              <a:t> MEVLANA</a:t>
            </a:r>
            <a:endParaRPr lang="tr-TR" sz="3600" dirty="0"/>
          </a:p>
        </p:txBody>
      </p:sp>
      <p:pic>
        <p:nvPicPr>
          <p:cNvPr id="57346" name="Picture 2" descr="http://www.kadinportal.net/resimler/2010578X5I7S8U-k.jpg"/>
          <p:cNvPicPr>
            <a:picLocks noChangeAspect="1" noChangeArrowheads="1"/>
          </p:cNvPicPr>
          <p:nvPr/>
        </p:nvPicPr>
        <p:blipFill>
          <a:blip r:embed="rId2"/>
          <a:srcRect/>
          <a:stretch>
            <a:fillRect/>
          </a:stretch>
        </p:blipFill>
        <p:spPr bwMode="auto">
          <a:xfrm>
            <a:off x="1142976" y="3357562"/>
            <a:ext cx="3905250" cy="276225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868346"/>
          </a:xfrm>
        </p:spPr>
        <p:txBody>
          <a:bodyPr/>
          <a:lstStyle/>
          <a:p>
            <a:r>
              <a:rPr lang="tr-TR" dirty="0" smtClean="0"/>
              <a:t>Öfke Nasıl Oluşur?</a:t>
            </a:r>
            <a:endParaRPr lang="tr-TR" dirty="0"/>
          </a:p>
        </p:txBody>
      </p:sp>
      <p:sp>
        <p:nvSpPr>
          <p:cNvPr id="3" name="2 İçerik Yer Tutucusu"/>
          <p:cNvSpPr>
            <a:spLocks noGrp="1"/>
          </p:cNvSpPr>
          <p:nvPr>
            <p:ph sz="quarter" idx="1"/>
          </p:nvPr>
        </p:nvSpPr>
        <p:spPr>
          <a:xfrm>
            <a:off x="500034" y="1357298"/>
            <a:ext cx="7915276" cy="4643438"/>
          </a:xfrm>
        </p:spPr>
        <p:txBody>
          <a:bodyPr>
            <a:normAutofit/>
          </a:bodyPr>
          <a:lstStyle/>
          <a:p>
            <a:r>
              <a:rPr lang="tr-TR" dirty="0" smtClean="0"/>
              <a:t>Davranışın önüne fiziksel veya sözel engel koymak. </a:t>
            </a:r>
          </a:p>
          <a:p>
            <a:pPr>
              <a:buNone/>
            </a:pPr>
            <a:r>
              <a:rPr lang="tr-TR" dirty="0" smtClean="0"/>
              <a:t>Örn: Sinema ya gitmek isteyen kıza izin vermemek.</a:t>
            </a:r>
          </a:p>
          <a:p>
            <a:pPr>
              <a:buNone/>
            </a:pPr>
            <a:endParaRPr lang="tr-TR" dirty="0" smtClean="0"/>
          </a:p>
          <a:p>
            <a:r>
              <a:rPr lang="tr-TR" dirty="0" smtClean="0"/>
              <a:t>Bir kişiye duyulan öfkenin genellenmesi. </a:t>
            </a:r>
          </a:p>
          <a:p>
            <a:pPr>
              <a:buNone/>
            </a:pPr>
            <a:r>
              <a:rPr lang="tr-TR" dirty="0" smtClean="0"/>
              <a:t>Örn: Babası tarafından engellenen kızın erkeklere öfke duyması.</a:t>
            </a:r>
          </a:p>
          <a:p>
            <a:pPr>
              <a:buNone/>
            </a:pPr>
            <a:endParaRPr lang="tr-TR" dirty="0" smtClean="0"/>
          </a:p>
          <a:p>
            <a:r>
              <a:rPr lang="tr-TR" dirty="0" smtClean="0"/>
              <a:t>Model alınan kişileri taklit etmek. </a:t>
            </a:r>
          </a:p>
          <a:p>
            <a:pPr>
              <a:buNone/>
            </a:pPr>
            <a:r>
              <a:rPr lang="tr-TR" dirty="0" smtClean="0"/>
              <a:t>Örn: Akran grubu</a:t>
            </a:r>
            <a:endParaRPr lang="tr-TR" dirty="0"/>
          </a:p>
        </p:txBody>
      </p:sp>
      <p:pic>
        <p:nvPicPr>
          <p:cNvPr id="59394" name="Picture 2" descr="http://4.bp.blogspot.com/_UmjU75RhRAU/TJ0PmC7dLcI/AAAAAAAAAak/Hx-bqOzrEjs/s1600/Front+Line+Assembly.jpg"/>
          <p:cNvPicPr>
            <a:picLocks noChangeAspect="1" noChangeArrowheads="1"/>
          </p:cNvPicPr>
          <p:nvPr/>
        </p:nvPicPr>
        <p:blipFill>
          <a:blip r:embed="rId2"/>
          <a:srcRect/>
          <a:stretch>
            <a:fillRect/>
          </a:stretch>
        </p:blipFill>
        <p:spPr bwMode="auto">
          <a:xfrm>
            <a:off x="6158532" y="4071942"/>
            <a:ext cx="2985468" cy="278605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214810" y="5429264"/>
            <a:ext cx="4400536" cy="614370"/>
          </a:xfrm>
        </p:spPr>
        <p:txBody>
          <a:bodyPr>
            <a:normAutofit/>
          </a:bodyPr>
          <a:lstStyle/>
          <a:p>
            <a:endParaRPr lang="tr-TR" dirty="0"/>
          </a:p>
        </p:txBody>
      </p:sp>
      <p:sp>
        <p:nvSpPr>
          <p:cNvPr id="2" name="1 Başlık"/>
          <p:cNvSpPr>
            <a:spLocks noGrp="1"/>
          </p:cNvSpPr>
          <p:nvPr>
            <p:ph type="ctrTitle"/>
          </p:nvPr>
        </p:nvSpPr>
        <p:spPr/>
        <p:txBody>
          <a:bodyPr/>
          <a:lstStyle/>
          <a:p>
            <a:r>
              <a:rPr lang="tr-TR" dirty="0" smtClean="0"/>
              <a:t>DUYGULARIN DAVRANIŞA ETKİSİ</a:t>
            </a:r>
            <a:endParaRPr lang="tr-TR" dirty="0"/>
          </a:p>
        </p:txBody>
      </p:sp>
      <p:pic>
        <p:nvPicPr>
          <p:cNvPr id="17410" name="Picture 2" descr="http://i35.tinypic.com/2625lj6.jpg"/>
          <p:cNvPicPr>
            <a:picLocks noChangeAspect="1" noChangeArrowheads="1"/>
          </p:cNvPicPr>
          <p:nvPr/>
        </p:nvPicPr>
        <p:blipFill>
          <a:blip r:embed="rId2"/>
          <a:srcRect/>
          <a:stretch>
            <a:fillRect/>
          </a:stretch>
        </p:blipFill>
        <p:spPr bwMode="auto">
          <a:xfrm>
            <a:off x="214282" y="3143248"/>
            <a:ext cx="2357454" cy="320117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285728"/>
            <a:ext cx="7772400" cy="868346"/>
          </a:xfrm>
        </p:spPr>
        <p:txBody>
          <a:bodyPr/>
          <a:lstStyle/>
          <a:p>
            <a:r>
              <a:rPr lang="tr-TR" dirty="0" smtClean="0"/>
              <a:t>Saldırganlık ve Sebepleri</a:t>
            </a:r>
            <a:endParaRPr lang="tr-TR" dirty="0"/>
          </a:p>
        </p:txBody>
      </p:sp>
      <p:sp>
        <p:nvSpPr>
          <p:cNvPr id="3" name="2 İçerik Yer Tutucusu"/>
          <p:cNvSpPr>
            <a:spLocks noGrp="1"/>
          </p:cNvSpPr>
          <p:nvPr>
            <p:ph sz="quarter" idx="1"/>
          </p:nvPr>
        </p:nvSpPr>
        <p:spPr>
          <a:xfrm>
            <a:off x="500034" y="1142984"/>
            <a:ext cx="8001056" cy="5143536"/>
          </a:xfrm>
        </p:spPr>
        <p:txBody>
          <a:bodyPr>
            <a:normAutofit fontScale="92500"/>
          </a:bodyPr>
          <a:lstStyle/>
          <a:p>
            <a:pPr>
              <a:buNone/>
            </a:pPr>
            <a:r>
              <a:rPr lang="tr-TR" dirty="0" smtClean="0"/>
              <a:t>Saldırganlık duyguların yol açtığı bir davranıştır. </a:t>
            </a:r>
          </a:p>
          <a:p>
            <a:pPr>
              <a:buNone/>
            </a:pPr>
            <a:endParaRPr lang="tr-TR" sz="3000" b="1" dirty="0" smtClean="0"/>
          </a:p>
          <a:p>
            <a:r>
              <a:rPr lang="tr-TR" b="1" dirty="0" smtClean="0"/>
              <a:t>Engellenme: </a:t>
            </a:r>
            <a:r>
              <a:rPr lang="tr-TR" dirty="0" smtClean="0"/>
              <a:t>Amaca yönelik davranışlarının önlenmesi veya yavaşlatılması. Fiziksel veya sözel olabilir.</a:t>
            </a:r>
          </a:p>
          <a:p>
            <a:pPr>
              <a:buNone/>
            </a:pPr>
            <a:endParaRPr lang="tr-TR" dirty="0" smtClean="0"/>
          </a:p>
          <a:p>
            <a:r>
              <a:rPr lang="tr-TR" b="1" dirty="0" smtClean="0"/>
              <a:t>Öfke: </a:t>
            </a:r>
            <a:r>
              <a:rPr lang="tr-TR" dirty="0" smtClean="0"/>
              <a:t>Engellenme veya engellenme korkusu öfkeye neden olabilir.</a:t>
            </a:r>
          </a:p>
          <a:p>
            <a:pPr>
              <a:buNone/>
            </a:pPr>
            <a:endParaRPr lang="tr-TR" dirty="0" smtClean="0"/>
          </a:p>
          <a:p>
            <a:r>
              <a:rPr lang="tr-TR" b="1" dirty="0" err="1" smtClean="0"/>
              <a:t>Güdüleyici</a:t>
            </a:r>
            <a:r>
              <a:rPr lang="tr-TR" b="1" dirty="0" smtClean="0"/>
              <a:t> durum: </a:t>
            </a:r>
            <a:r>
              <a:rPr lang="tr-TR" dirty="0" err="1" smtClean="0"/>
              <a:t>Güdüleyici</a:t>
            </a:r>
            <a:r>
              <a:rPr lang="tr-TR" dirty="0" smtClean="0"/>
              <a:t> bir durum gibi işlev görür ve engellenmeyi yaratan kişi veya nesneye zarar verme güdüsü yaratır. Doyuma ulaşıncaya kadar devam eder. İçten içe sürerse düşmanlık denir.</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85728"/>
            <a:ext cx="7772400" cy="868346"/>
          </a:xfrm>
        </p:spPr>
        <p:txBody>
          <a:bodyPr/>
          <a:lstStyle/>
          <a:p>
            <a:r>
              <a:rPr lang="tr-TR" dirty="0" smtClean="0"/>
              <a:t>Saldırganlık Sebepleri</a:t>
            </a:r>
            <a:endParaRPr lang="tr-TR" dirty="0"/>
          </a:p>
        </p:txBody>
      </p:sp>
      <p:sp>
        <p:nvSpPr>
          <p:cNvPr id="3" name="2 İçerik Yer Tutucusu"/>
          <p:cNvSpPr>
            <a:spLocks noGrp="1"/>
          </p:cNvSpPr>
          <p:nvPr>
            <p:ph sz="quarter" idx="1"/>
          </p:nvPr>
        </p:nvSpPr>
        <p:spPr>
          <a:xfrm>
            <a:off x="571472" y="1428736"/>
            <a:ext cx="7772400" cy="4572000"/>
          </a:xfrm>
        </p:spPr>
        <p:txBody>
          <a:bodyPr/>
          <a:lstStyle/>
          <a:p>
            <a:r>
              <a:rPr lang="tr-TR" b="1" dirty="0" smtClean="0"/>
              <a:t>Taklit: </a:t>
            </a:r>
            <a:r>
              <a:rPr lang="tr-TR" dirty="0" smtClean="0"/>
              <a:t>Akran grubu, çekirdek ailede anne veya baba rol model olarak kabul edilerek taklit edilir.</a:t>
            </a:r>
          </a:p>
          <a:p>
            <a:pPr>
              <a:buNone/>
            </a:pPr>
            <a:endParaRPr lang="tr-TR" dirty="0" smtClean="0"/>
          </a:p>
          <a:p>
            <a:r>
              <a:rPr lang="tr-TR" b="1" dirty="0" smtClean="0"/>
              <a:t>Yüksek testosteron: </a:t>
            </a:r>
            <a:r>
              <a:rPr lang="tr-TR" dirty="0" smtClean="0"/>
              <a:t>Saldırganlığa yol açmaktadır (daha çok öğrenilmiş bir tepkidir).</a:t>
            </a:r>
          </a:p>
          <a:p>
            <a:pPr>
              <a:buNone/>
            </a:pPr>
            <a:endParaRPr lang="tr-TR" dirty="0" smtClean="0"/>
          </a:p>
          <a:p>
            <a:r>
              <a:rPr lang="tr-TR" b="1" dirty="0" smtClean="0"/>
              <a:t>Saldırganlığın pekiştirilmesi: </a:t>
            </a:r>
            <a:r>
              <a:rPr lang="tr-TR" dirty="0" smtClean="0"/>
              <a:t>Akranları ve aile üyeleri tarafından pekiştirilen saldırgan davranışlar olumlu bir </a:t>
            </a:r>
            <a:r>
              <a:rPr lang="tr-TR" dirty="0" err="1" smtClean="0"/>
              <a:t>pekiştireç</a:t>
            </a:r>
            <a:r>
              <a:rPr lang="tr-TR" dirty="0" smtClean="0"/>
              <a:t> işlevi görür ve bu davranışlar sürdürülür.</a:t>
            </a:r>
            <a:endParaRPr lang="tr-TR"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868346"/>
          </a:xfrm>
        </p:spPr>
        <p:txBody>
          <a:bodyPr/>
          <a:lstStyle/>
          <a:p>
            <a:r>
              <a:rPr lang="tr-TR" dirty="0" smtClean="0"/>
              <a:t>Saldırganlık Sebepleri</a:t>
            </a:r>
            <a:endParaRPr lang="tr-TR" dirty="0"/>
          </a:p>
        </p:txBody>
      </p:sp>
      <p:sp>
        <p:nvSpPr>
          <p:cNvPr id="3" name="2 İçerik Yer Tutucusu"/>
          <p:cNvSpPr>
            <a:spLocks noGrp="1"/>
          </p:cNvSpPr>
          <p:nvPr>
            <p:ph sz="quarter" idx="1"/>
          </p:nvPr>
        </p:nvSpPr>
        <p:spPr/>
        <p:txBody>
          <a:bodyPr/>
          <a:lstStyle/>
          <a:p>
            <a:r>
              <a:rPr lang="tr-TR" b="1" dirty="0" smtClean="0"/>
              <a:t>Çatışma: </a:t>
            </a:r>
            <a:r>
              <a:rPr lang="tr-TR" dirty="0" smtClean="0"/>
              <a:t>Birbiriyle uyuşmayan hedeflerin, bunlarla ilgili gereksinimlerin aynı anda bulunması. Üç türdür.</a:t>
            </a:r>
          </a:p>
          <a:p>
            <a:pPr marL="514350" indent="-514350">
              <a:buFont typeface="+mj-lt"/>
              <a:buAutoNum type="arabicPeriod"/>
            </a:pPr>
            <a:r>
              <a:rPr lang="tr-TR" b="1" dirty="0" smtClean="0"/>
              <a:t>Yaklaşma- kaçınma: </a:t>
            </a:r>
            <a:r>
              <a:rPr lang="tr-TR" dirty="0" smtClean="0"/>
              <a:t>Amaç aynı zamanda hem olumlu hem olumsuzdur.</a:t>
            </a:r>
          </a:p>
          <a:p>
            <a:pPr marL="514350" indent="-514350">
              <a:buNone/>
            </a:pPr>
            <a:r>
              <a:rPr lang="tr-TR" dirty="0" smtClean="0"/>
              <a:t>     Örn: Yeni bir işte kendini göstermek için bir şeyler yapmak (olumlu) başarılı olmak ister, Ancak iş çok zor ve karmaşıktır, başarısız olma olasılığı fazladır(olumsuz) bu nedenle yeni atılımlar yapmayı göze alamaz.</a:t>
            </a:r>
            <a:endParaRPr lang="tr-T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428604"/>
            <a:ext cx="8786874" cy="1143000"/>
          </a:xfrm>
        </p:spPr>
        <p:txBody>
          <a:bodyPr>
            <a:noAutofit/>
          </a:bodyPr>
          <a:lstStyle/>
          <a:p>
            <a:r>
              <a:rPr lang="tr-TR" dirty="0" smtClean="0"/>
              <a:t>Duygular vücutta ne gibi değişikliklere yol açar?</a:t>
            </a:r>
            <a:endParaRPr lang="tr-TR" dirty="0"/>
          </a:p>
        </p:txBody>
      </p:sp>
      <p:sp>
        <p:nvSpPr>
          <p:cNvPr id="3" name="2 İçerik Yer Tutucusu"/>
          <p:cNvSpPr>
            <a:spLocks noGrp="1"/>
          </p:cNvSpPr>
          <p:nvPr>
            <p:ph sz="quarter" idx="1"/>
          </p:nvPr>
        </p:nvSpPr>
        <p:spPr>
          <a:xfrm>
            <a:off x="357158" y="2214554"/>
            <a:ext cx="8229600" cy="3857652"/>
          </a:xfrm>
        </p:spPr>
        <p:txBody>
          <a:bodyPr>
            <a:normAutofit/>
          </a:bodyPr>
          <a:lstStyle/>
          <a:p>
            <a:pPr algn="ctr">
              <a:buNone/>
            </a:pPr>
            <a:r>
              <a:rPr lang="tr-TR" sz="2800" dirty="0" smtClean="0"/>
              <a:t>Bu </a:t>
            </a:r>
            <a:r>
              <a:rPr lang="tr-TR" sz="2800" dirty="0"/>
              <a:t>içsel değişiklikler duyguların yoğunluğuna göre çeşitlilik gösterir. </a:t>
            </a:r>
            <a:endParaRPr lang="tr-TR" sz="2800" dirty="0" smtClean="0"/>
          </a:p>
          <a:p>
            <a:pPr algn="ctr">
              <a:buNone/>
            </a:pPr>
            <a:r>
              <a:rPr lang="tr-TR" sz="2800" dirty="0" smtClean="0"/>
              <a:t>Kalp </a:t>
            </a:r>
            <a:r>
              <a:rPr lang="tr-TR" sz="2800" dirty="0"/>
              <a:t>atışlarının hızlanması, gözlerin </a:t>
            </a:r>
            <a:r>
              <a:rPr lang="tr-TR" sz="2800" dirty="0" smtClean="0"/>
              <a:t>fal taşı </a:t>
            </a:r>
            <a:r>
              <a:rPr lang="tr-TR" sz="2800" dirty="0"/>
              <a:t>gibi açılması, tüylerin diken diken olması, solunumun artması ya da ter basması, </a:t>
            </a:r>
            <a:r>
              <a:rPr lang="tr-TR" sz="2800" dirty="0" smtClean="0"/>
              <a:t>heyecan</a:t>
            </a:r>
            <a:r>
              <a:rPr lang="tr-TR" sz="2800" dirty="0"/>
              <a:t>, korku ve şaşkınlık durumlarında oluşan içsel değişimlerin dışa vurmasıdır. </a:t>
            </a:r>
            <a:endParaRPr lang="tr-TR" sz="28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214290"/>
            <a:ext cx="7772400" cy="868346"/>
          </a:xfrm>
        </p:spPr>
        <p:txBody>
          <a:bodyPr/>
          <a:lstStyle/>
          <a:p>
            <a:r>
              <a:rPr lang="tr-TR" dirty="0" smtClean="0"/>
              <a:t>Saldırganlık Sebepleri</a:t>
            </a:r>
            <a:endParaRPr lang="tr-TR" dirty="0"/>
          </a:p>
        </p:txBody>
      </p:sp>
      <p:sp>
        <p:nvSpPr>
          <p:cNvPr id="3" name="2 İçerik Yer Tutucusu"/>
          <p:cNvSpPr>
            <a:spLocks noGrp="1"/>
          </p:cNvSpPr>
          <p:nvPr>
            <p:ph sz="quarter" idx="1"/>
          </p:nvPr>
        </p:nvSpPr>
        <p:spPr/>
        <p:txBody>
          <a:bodyPr/>
          <a:lstStyle/>
          <a:p>
            <a:pPr marL="514350" indent="-514350">
              <a:buNone/>
            </a:pPr>
            <a:r>
              <a:rPr lang="tr-TR" sz="2400" b="1" dirty="0" smtClean="0">
                <a:solidFill>
                  <a:srgbClr val="C00000"/>
                </a:solidFill>
              </a:rPr>
              <a:t> 2. </a:t>
            </a:r>
            <a:r>
              <a:rPr lang="tr-TR" b="1" dirty="0" smtClean="0"/>
              <a:t>Yaklaşma- yaklaşma: </a:t>
            </a:r>
            <a:r>
              <a:rPr lang="tr-TR" dirty="0" smtClean="0"/>
              <a:t>İkisi de çekici iki amaç varlığı. </a:t>
            </a:r>
          </a:p>
          <a:p>
            <a:pPr marL="514350" indent="-514350">
              <a:buNone/>
            </a:pPr>
            <a:r>
              <a:rPr lang="tr-TR" b="1" dirty="0" smtClean="0"/>
              <a:t>Örn:</a:t>
            </a:r>
            <a:r>
              <a:rPr lang="tr-TR" dirty="0" smtClean="0"/>
              <a:t>Hafta sonu hem ailenizle pikniğe gitmek istiyorsunuz hem de arkadaşlarınızla sinemaya</a:t>
            </a:r>
          </a:p>
          <a:p>
            <a:pPr marL="514350" indent="-514350">
              <a:buNone/>
            </a:pPr>
            <a:endParaRPr lang="tr-TR" b="1" dirty="0" smtClean="0"/>
          </a:p>
          <a:p>
            <a:pPr>
              <a:buNone/>
            </a:pPr>
            <a:r>
              <a:rPr lang="tr-TR" sz="2400" b="1" dirty="0" smtClean="0">
                <a:solidFill>
                  <a:srgbClr val="C00000"/>
                </a:solidFill>
              </a:rPr>
              <a:t>3. </a:t>
            </a:r>
            <a:r>
              <a:rPr lang="tr-TR" b="1" dirty="0" smtClean="0"/>
              <a:t>Kaçınma- kaçınma: </a:t>
            </a:r>
            <a:r>
              <a:rPr lang="tr-TR" dirty="0" smtClean="0"/>
              <a:t>İkisi de olumsuz iki amaç vardır. İkisi arasında bocalar öfkelenir. </a:t>
            </a:r>
          </a:p>
          <a:p>
            <a:pPr>
              <a:buNone/>
            </a:pPr>
            <a:r>
              <a:rPr lang="tr-TR" b="1" dirty="0" smtClean="0"/>
              <a:t>Örn: </a:t>
            </a:r>
            <a:r>
              <a:rPr lang="tr-TR" dirty="0" smtClean="0"/>
              <a:t>Ailesinin istediği bölümde okuyacak ya da sevmediği işte çalışacak olması.</a:t>
            </a:r>
            <a:endParaRPr lang="tr-TR"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868346"/>
          </a:xfrm>
        </p:spPr>
        <p:txBody>
          <a:bodyPr/>
          <a:lstStyle/>
          <a:p>
            <a:r>
              <a:rPr lang="tr-TR" dirty="0" smtClean="0"/>
              <a:t>Duygu Kontrolü</a:t>
            </a:r>
            <a:endParaRPr lang="tr-TR" dirty="0"/>
          </a:p>
        </p:txBody>
      </p:sp>
      <p:sp>
        <p:nvSpPr>
          <p:cNvPr id="3" name="2 İçerik Yer Tutucusu"/>
          <p:cNvSpPr>
            <a:spLocks noGrp="1"/>
          </p:cNvSpPr>
          <p:nvPr>
            <p:ph sz="quarter" idx="1"/>
          </p:nvPr>
        </p:nvSpPr>
        <p:spPr>
          <a:xfrm>
            <a:off x="785786" y="1428736"/>
            <a:ext cx="7772400" cy="4572000"/>
          </a:xfrm>
        </p:spPr>
        <p:txBody>
          <a:bodyPr/>
          <a:lstStyle/>
          <a:p>
            <a:pPr>
              <a:buNone/>
            </a:pPr>
            <a:r>
              <a:rPr lang="tr-TR" dirty="0" smtClean="0"/>
              <a:t>		Duygu insan ve diğer canlılarla ortak olarak paylaşılan bir özelliktir. İnsanların diğer canlı türlerinden ayrılan özelliği ise </a:t>
            </a:r>
            <a:r>
              <a:rPr lang="tr-TR" b="1" dirty="0" smtClean="0"/>
              <a:t>duygularını kontrol edebilmesidir.</a:t>
            </a:r>
          </a:p>
          <a:p>
            <a:pPr>
              <a:buNone/>
            </a:pPr>
            <a:r>
              <a:rPr lang="tr-TR" dirty="0" smtClean="0"/>
              <a:t>		İnsan duygularını zihinsel süreçleri ile kontrol altına alabilir.</a:t>
            </a:r>
            <a:endParaRPr lang="tr-TR" dirty="0"/>
          </a:p>
        </p:txBody>
      </p:sp>
      <p:pic>
        <p:nvPicPr>
          <p:cNvPr id="60418" name="Picture 2" descr="http://www.kadinvekadin.net/resimler/diger/arkadaslar_cocugu_etkiler_mi.jpg"/>
          <p:cNvPicPr>
            <a:picLocks noChangeAspect="1" noChangeArrowheads="1"/>
          </p:cNvPicPr>
          <p:nvPr/>
        </p:nvPicPr>
        <p:blipFill>
          <a:blip r:embed="rId2"/>
          <a:srcRect/>
          <a:stretch>
            <a:fillRect/>
          </a:stretch>
        </p:blipFill>
        <p:spPr bwMode="auto">
          <a:xfrm>
            <a:off x="571472" y="3929066"/>
            <a:ext cx="3714760" cy="2639622"/>
          </a:xfrm>
          <a:prstGeom prst="rect">
            <a:avLst/>
          </a:prstGeom>
          <a:noFill/>
        </p:spPr>
      </p:pic>
      <p:pic>
        <p:nvPicPr>
          <p:cNvPr id="60420" name="Picture 4" descr="http://www.kahramanmaras.pol.tr/km/haberresim/resimcocuksube.jpg"/>
          <p:cNvPicPr>
            <a:picLocks noChangeAspect="1" noChangeArrowheads="1"/>
          </p:cNvPicPr>
          <p:nvPr/>
        </p:nvPicPr>
        <p:blipFill>
          <a:blip r:embed="rId3"/>
          <a:srcRect/>
          <a:stretch>
            <a:fillRect/>
          </a:stretch>
        </p:blipFill>
        <p:spPr bwMode="auto">
          <a:xfrm>
            <a:off x="5072066" y="4000504"/>
            <a:ext cx="3571875" cy="25527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74638"/>
            <a:ext cx="8401080" cy="939784"/>
          </a:xfrm>
        </p:spPr>
        <p:txBody>
          <a:bodyPr>
            <a:noAutofit/>
          </a:bodyPr>
          <a:lstStyle/>
          <a:p>
            <a:r>
              <a:rPr lang="tr-TR" sz="3200" dirty="0" smtClean="0"/>
              <a:t>Duyguların Sözel ve Sözel Olmayan İfadesi</a:t>
            </a:r>
            <a:endParaRPr lang="tr-TR" sz="3200" dirty="0"/>
          </a:p>
        </p:txBody>
      </p:sp>
      <p:sp>
        <p:nvSpPr>
          <p:cNvPr id="3" name="2 İçerik Yer Tutucusu"/>
          <p:cNvSpPr>
            <a:spLocks noGrp="1"/>
          </p:cNvSpPr>
          <p:nvPr>
            <p:ph sz="quarter" idx="1"/>
          </p:nvPr>
        </p:nvSpPr>
        <p:spPr>
          <a:xfrm>
            <a:off x="571472" y="1571612"/>
            <a:ext cx="7772400" cy="4572000"/>
          </a:xfrm>
        </p:spPr>
        <p:txBody>
          <a:bodyPr/>
          <a:lstStyle/>
          <a:p>
            <a:r>
              <a:rPr lang="tr-TR" b="1" dirty="0" smtClean="0"/>
              <a:t>Sözel İfade: </a:t>
            </a:r>
            <a:r>
              <a:rPr lang="tr-TR" dirty="0" smtClean="0"/>
              <a:t>Yaygın olarak kullanılan dildir. Ancak sözel ifadeler gerçek duyguları yansıtmayabilir.</a:t>
            </a:r>
          </a:p>
          <a:p>
            <a:pPr>
              <a:buNone/>
            </a:pPr>
            <a:endParaRPr lang="tr-TR" dirty="0" smtClean="0"/>
          </a:p>
          <a:p>
            <a:r>
              <a:rPr lang="tr-TR" b="1" dirty="0" smtClean="0"/>
              <a:t>Ses: </a:t>
            </a:r>
            <a:r>
              <a:rPr lang="tr-TR" dirty="0" smtClean="0">
                <a:solidFill>
                  <a:srgbClr val="C00000"/>
                </a:solidFill>
              </a:rPr>
              <a:t>Çığlık;</a:t>
            </a:r>
            <a:r>
              <a:rPr lang="tr-TR" dirty="0" smtClean="0"/>
              <a:t> korku veya hayreti, </a:t>
            </a:r>
            <a:r>
              <a:rPr lang="tr-TR" dirty="0" smtClean="0">
                <a:solidFill>
                  <a:srgbClr val="C00000"/>
                </a:solidFill>
              </a:rPr>
              <a:t>İnleme;</a:t>
            </a:r>
            <a:r>
              <a:rPr lang="tr-TR" dirty="0" smtClean="0"/>
              <a:t> acı ve mutsuzluğu, </a:t>
            </a:r>
            <a:r>
              <a:rPr lang="tr-TR" dirty="0" smtClean="0">
                <a:solidFill>
                  <a:srgbClr val="C00000"/>
                </a:solidFill>
              </a:rPr>
              <a:t>İç çekme; </a:t>
            </a:r>
            <a:r>
              <a:rPr lang="tr-TR" dirty="0" smtClean="0"/>
              <a:t>üzüntüyü, </a:t>
            </a:r>
            <a:r>
              <a:rPr lang="tr-TR" dirty="0" smtClean="0">
                <a:solidFill>
                  <a:srgbClr val="C00000"/>
                </a:solidFill>
              </a:rPr>
              <a:t>Gülme;</a:t>
            </a:r>
            <a:r>
              <a:rPr lang="tr-TR" dirty="0" smtClean="0"/>
              <a:t> keyifli olmayı, </a:t>
            </a:r>
            <a:r>
              <a:rPr lang="tr-TR" dirty="0" smtClean="0">
                <a:solidFill>
                  <a:srgbClr val="C00000"/>
                </a:solidFill>
              </a:rPr>
              <a:t>Sesin titremesi; </a:t>
            </a:r>
            <a:r>
              <a:rPr lang="tr-TR" dirty="0" smtClean="0"/>
              <a:t>kederin, </a:t>
            </a:r>
            <a:r>
              <a:rPr lang="tr-TR" dirty="0" smtClean="0">
                <a:solidFill>
                  <a:srgbClr val="C00000"/>
                </a:solidFill>
              </a:rPr>
              <a:t>Şiddeti;</a:t>
            </a:r>
            <a:r>
              <a:rPr lang="tr-TR" dirty="0" smtClean="0"/>
              <a:t> Öfkenin göstergesidir.</a:t>
            </a:r>
          </a:p>
        </p:txBody>
      </p:sp>
      <p:pic>
        <p:nvPicPr>
          <p:cNvPr id="62466" name="Picture 2" descr="http://www.kadikoygazetesi.com/wp-content/uploads/2009/10/bebek.jpg"/>
          <p:cNvPicPr>
            <a:picLocks noChangeAspect="1" noChangeArrowheads="1"/>
          </p:cNvPicPr>
          <p:nvPr/>
        </p:nvPicPr>
        <p:blipFill>
          <a:blip r:embed="rId2"/>
          <a:srcRect/>
          <a:stretch>
            <a:fillRect/>
          </a:stretch>
        </p:blipFill>
        <p:spPr bwMode="auto">
          <a:xfrm>
            <a:off x="4929190" y="4357694"/>
            <a:ext cx="3905244" cy="2343146"/>
          </a:xfrm>
          <a:prstGeom prst="rect">
            <a:avLst/>
          </a:prstGeom>
          <a:noFill/>
        </p:spPr>
      </p:pic>
      <p:pic>
        <p:nvPicPr>
          <p:cNvPr id="62468" name="Picture 4" descr="http://www.sendikalhaber.com/haber/akran-zorbaligi-cocugu-zorluyor-29122011014902072057246.jpg"/>
          <p:cNvPicPr>
            <a:picLocks noChangeAspect="1" noChangeArrowheads="1"/>
          </p:cNvPicPr>
          <p:nvPr/>
        </p:nvPicPr>
        <p:blipFill>
          <a:blip r:embed="rId3"/>
          <a:srcRect/>
          <a:stretch>
            <a:fillRect/>
          </a:stretch>
        </p:blipFill>
        <p:spPr bwMode="auto">
          <a:xfrm>
            <a:off x="500034" y="4572008"/>
            <a:ext cx="3267068" cy="211097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kocaadam.net/wp-content/uploads/2011/04/yüz-ifadesi.jpeg">
            <a:hlinkClick r:id="rId2"/>
          </p:cNvPr>
          <p:cNvPicPr/>
          <p:nvPr/>
        </p:nvPicPr>
        <p:blipFill>
          <a:blip r:embed="rId3"/>
          <a:srcRect/>
          <a:stretch>
            <a:fillRect/>
          </a:stretch>
        </p:blipFill>
        <p:spPr bwMode="auto">
          <a:xfrm>
            <a:off x="3000364" y="3786190"/>
            <a:ext cx="6000760" cy="2928934"/>
          </a:xfrm>
          <a:prstGeom prst="rect">
            <a:avLst/>
          </a:prstGeom>
          <a:noFill/>
          <a:ln w="9525">
            <a:noFill/>
            <a:miter lim="800000"/>
            <a:headEnd/>
            <a:tailEnd/>
          </a:ln>
        </p:spPr>
      </p:pic>
      <p:sp>
        <p:nvSpPr>
          <p:cNvPr id="2" name="1 Başlık"/>
          <p:cNvSpPr>
            <a:spLocks noGrp="1"/>
          </p:cNvSpPr>
          <p:nvPr>
            <p:ph type="title"/>
          </p:nvPr>
        </p:nvSpPr>
        <p:spPr>
          <a:xfrm>
            <a:off x="285720" y="274638"/>
            <a:ext cx="8401080" cy="939784"/>
          </a:xfrm>
        </p:spPr>
        <p:txBody>
          <a:bodyPr>
            <a:normAutofit/>
          </a:bodyPr>
          <a:lstStyle/>
          <a:p>
            <a:r>
              <a:rPr lang="tr-TR" sz="3200" dirty="0" smtClean="0"/>
              <a:t>Duyguların Sözel ve Sözel Olmayan İfadesi</a:t>
            </a:r>
            <a:endParaRPr lang="tr-TR" sz="3200" dirty="0"/>
          </a:p>
        </p:txBody>
      </p:sp>
      <p:sp>
        <p:nvSpPr>
          <p:cNvPr id="3" name="2 İçerik Yer Tutucusu"/>
          <p:cNvSpPr>
            <a:spLocks noGrp="1"/>
          </p:cNvSpPr>
          <p:nvPr>
            <p:ph sz="quarter" idx="1"/>
          </p:nvPr>
        </p:nvSpPr>
        <p:spPr>
          <a:xfrm>
            <a:off x="642910" y="1357298"/>
            <a:ext cx="7772400" cy="4572000"/>
          </a:xfrm>
        </p:spPr>
        <p:txBody>
          <a:bodyPr/>
          <a:lstStyle/>
          <a:p>
            <a:r>
              <a:rPr lang="tr-TR" b="1" dirty="0" smtClean="0"/>
              <a:t>Mimik ve jestler: </a:t>
            </a:r>
            <a:r>
              <a:rPr lang="tr-TR" dirty="0" smtClean="0"/>
              <a:t>Mimik yüzle yapılan, Jest ise bedenle yapılan hareketlerdir.Kişinin duygusu konusundaki bilgiyi özellikler göz ve çevresi ile ağız hareketleri verir.Bazıları tüm kültürlerde aynı olduğundan doğuştan donanımın bir parçası olduğu düşünülür. Ancak  bazı mimik ve jestler kültüre özgü </a:t>
            </a:r>
          </a:p>
          <a:p>
            <a:pPr>
              <a:buNone/>
            </a:pPr>
            <a:r>
              <a:rPr lang="tr-TR" dirty="0" smtClean="0"/>
              <a:t>   olmaktadır.</a:t>
            </a:r>
            <a:endParaRPr lang="tr-TR" b="1" dirty="0" smtClean="0"/>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iskenderuncicek.com.stabilisim.com/r/buyuk_urun_resimi/4070.jpg"/>
          <p:cNvPicPr>
            <a:picLocks noChangeAspect="1" noChangeArrowheads="1"/>
          </p:cNvPicPr>
          <p:nvPr/>
        </p:nvPicPr>
        <p:blipFill>
          <a:blip r:embed="rId2"/>
          <a:srcRect/>
          <a:stretch>
            <a:fillRect/>
          </a:stretch>
        </p:blipFill>
        <p:spPr bwMode="auto">
          <a:xfrm>
            <a:off x="571472" y="357165"/>
            <a:ext cx="4429156" cy="4429157"/>
          </a:xfrm>
          <a:prstGeom prst="rect">
            <a:avLst/>
          </a:prstGeom>
          <a:noFill/>
        </p:spPr>
      </p:pic>
      <p:sp>
        <p:nvSpPr>
          <p:cNvPr id="5" name="4 Dikdörtgen"/>
          <p:cNvSpPr/>
          <p:nvPr/>
        </p:nvSpPr>
        <p:spPr>
          <a:xfrm>
            <a:off x="1080937" y="4714884"/>
            <a:ext cx="6925806" cy="1477328"/>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TEŞEKKÜRLER</a:t>
            </a:r>
          </a:p>
          <a:p>
            <a:pPr algn="ctr"/>
            <a:r>
              <a:rPr lang="tr-TR"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hlinkClick r:id="rId3"/>
              </a:rPr>
              <a:t>www.smlogretmenleri.com</a:t>
            </a:r>
            <a:endParaRPr lang="tr-TR"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l_fi" descr="http://kisiselbasari.com/wp-content/uploads/2012/01/KORKU.jpg"/>
          <p:cNvPicPr>
            <a:picLocks noGrp="1"/>
          </p:cNvPicPr>
          <p:nvPr>
            <p:ph sz="quarter" idx="1"/>
          </p:nvPr>
        </p:nvPicPr>
        <p:blipFill>
          <a:blip r:embed="rId2"/>
          <a:stretch>
            <a:fillRect/>
          </a:stretch>
        </p:blipFill>
        <p:spPr bwMode="auto">
          <a:xfrm>
            <a:off x="2071670" y="2357430"/>
            <a:ext cx="4695825" cy="2381250"/>
          </a:xfrm>
          <a:prstGeom prst="rect">
            <a:avLst/>
          </a:prstGeom>
          <a:noFill/>
          <a:ln w="9525">
            <a:noFill/>
            <a:miter lim="800000"/>
            <a:headEnd/>
            <a:tailEnd/>
          </a:ln>
        </p:spPr>
      </p:pic>
      <p:pic>
        <p:nvPicPr>
          <p:cNvPr id="20482" name="Picture 2" descr="http://www.kaynamanoktasi.com/wp-content/uploads/terapi.jpg"/>
          <p:cNvPicPr>
            <a:picLocks noChangeAspect="1" noChangeArrowheads="1"/>
          </p:cNvPicPr>
          <p:nvPr/>
        </p:nvPicPr>
        <p:blipFill>
          <a:blip r:embed="rId3"/>
          <a:srcRect/>
          <a:stretch>
            <a:fillRect/>
          </a:stretch>
        </p:blipFill>
        <p:spPr bwMode="auto">
          <a:xfrm>
            <a:off x="6215074" y="285728"/>
            <a:ext cx="2643206" cy="3086101"/>
          </a:xfrm>
          <a:prstGeom prst="rect">
            <a:avLst/>
          </a:prstGeom>
          <a:noFill/>
        </p:spPr>
      </p:pic>
      <p:pic>
        <p:nvPicPr>
          <p:cNvPr id="20484" name="Picture 4" descr="http://okulweb.meb.gov.tr/34/28/307341/images/%C3%B6fke.bmp"/>
          <p:cNvPicPr>
            <a:picLocks noChangeAspect="1" noChangeArrowheads="1"/>
          </p:cNvPicPr>
          <p:nvPr/>
        </p:nvPicPr>
        <p:blipFill>
          <a:blip r:embed="rId4"/>
          <a:srcRect/>
          <a:stretch>
            <a:fillRect/>
          </a:stretch>
        </p:blipFill>
        <p:spPr bwMode="auto">
          <a:xfrm>
            <a:off x="285720" y="285728"/>
            <a:ext cx="2928958" cy="3357586"/>
          </a:xfrm>
          <a:prstGeom prst="rect">
            <a:avLst/>
          </a:prstGeom>
          <a:noFill/>
        </p:spPr>
      </p:pic>
      <p:sp>
        <p:nvSpPr>
          <p:cNvPr id="6" name="5 Dikdörtgen"/>
          <p:cNvSpPr/>
          <p:nvPr/>
        </p:nvSpPr>
        <p:spPr>
          <a:xfrm>
            <a:off x="285720" y="4786322"/>
            <a:ext cx="8501122" cy="1815882"/>
          </a:xfrm>
          <a:prstGeom prst="rect">
            <a:avLst/>
          </a:prstGeom>
        </p:spPr>
        <p:txBody>
          <a:bodyPr wrap="square">
            <a:spAutoFit/>
          </a:bodyPr>
          <a:lstStyle/>
          <a:p>
            <a:pPr>
              <a:buNone/>
            </a:pPr>
            <a:r>
              <a:rPr lang="tr-TR" sz="2800" dirty="0" smtClean="0"/>
              <a:t>Örneğin, kaygı mide bulantısına ve mide kramplarına; üzüntü boğazımıza bir yumru tıkanmış gibi olmasına; öfke ise yüzümüzün kızarmasına neden olabilir.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500042"/>
            <a:ext cx="8001056" cy="1571636"/>
          </a:xfrm>
        </p:spPr>
        <p:txBody>
          <a:bodyPr>
            <a:noAutofit/>
          </a:bodyPr>
          <a:lstStyle/>
          <a:p>
            <a:r>
              <a:rPr lang="tr-TR" dirty="0" smtClean="0"/>
              <a:t>Vücuttaki gözle görülür değişimler nelerdir?</a:t>
            </a:r>
            <a:endParaRPr lang="tr-TR" dirty="0"/>
          </a:p>
        </p:txBody>
      </p:sp>
      <p:sp>
        <p:nvSpPr>
          <p:cNvPr id="3" name="2 İçerik Yer Tutucusu"/>
          <p:cNvSpPr>
            <a:spLocks noGrp="1"/>
          </p:cNvSpPr>
          <p:nvPr>
            <p:ph sz="quarter" idx="1"/>
          </p:nvPr>
        </p:nvSpPr>
        <p:spPr>
          <a:xfrm>
            <a:off x="428596" y="2714620"/>
            <a:ext cx="7972452" cy="3214710"/>
          </a:xfrm>
        </p:spPr>
        <p:txBody>
          <a:bodyPr>
            <a:normAutofit/>
          </a:bodyPr>
          <a:lstStyle/>
          <a:p>
            <a:pPr algn="ctr">
              <a:buNone/>
            </a:pPr>
            <a:r>
              <a:rPr lang="tr-TR" dirty="0" smtClean="0"/>
              <a:t>   Kol</a:t>
            </a:r>
            <a:r>
              <a:rPr lang="tr-TR" dirty="0"/>
              <a:t>, bacak ya da beden kaslarının gerilmesi biçiminde ortaya çıkar. </a:t>
            </a:r>
            <a:endParaRPr lang="tr-TR" dirty="0" smtClean="0"/>
          </a:p>
          <a:p>
            <a:pPr algn="ctr">
              <a:buNone/>
            </a:pPr>
            <a:r>
              <a:rPr lang="tr-TR" dirty="0" smtClean="0"/>
              <a:t>   Öyle </a:t>
            </a:r>
            <a:r>
              <a:rPr lang="tr-TR" dirty="0"/>
              <a:t>insanlar vardır ki, duyguları </a:t>
            </a:r>
            <a:r>
              <a:rPr lang="tr-TR" dirty="0" smtClean="0"/>
              <a:t>yüzlerinden </a:t>
            </a:r>
            <a:r>
              <a:rPr lang="tr-TR" dirty="0"/>
              <a:t>okunur. </a:t>
            </a:r>
            <a:endParaRPr lang="tr-TR" dirty="0" smtClean="0"/>
          </a:p>
          <a:p>
            <a:pPr algn="ctr">
              <a:buNone/>
            </a:pPr>
            <a:r>
              <a:rPr lang="tr-TR" dirty="0"/>
              <a:t/>
            </a:r>
            <a:br>
              <a:rPr lang="tr-TR" dirty="0"/>
            </a:b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3.bp.blogspot.com/-VvxBSdBMqOA/ThuYxlyBn8I/AAAAAAAAFIo/I-AgiaH6DVw/s1600/dbg1.jpg"/>
          <p:cNvPicPr>
            <a:picLocks noGrp="1"/>
          </p:cNvPicPr>
          <p:nvPr>
            <p:ph sz="quarter" idx="1"/>
          </p:nvPr>
        </p:nvPicPr>
        <p:blipFill>
          <a:blip r:embed="rId2"/>
          <a:srcRect/>
          <a:stretch>
            <a:fillRect/>
          </a:stretch>
        </p:blipFill>
        <p:spPr bwMode="auto">
          <a:xfrm>
            <a:off x="1071538" y="2571744"/>
            <a:ext cx="6572296" cy="3857652"/>
          </a:xfrm>
          <a:prstGeom prst="rect">
            <a:avLst/>
          </a:prstGeom>
          <a:noFill/>
          <a:ln w="9525">
            <a:noFill/>
            <a:miter lim="800000"/>
            <a:headEnd/>
            <a:tailEnd/>
          </a:ln>
        </p:spPr>
      </p:pic>
      <p:sp>
        <p:nvSpPr>
          <p:cNvPr id="5" name="4 Dikdörtgen"/>
          <p:cNvSpPr/>
          <p:nvPr/>
        </p:nvSpPr>
        <p:spPr>
          <a:xfrm>
            <a:off x="714348" y="857232"/>
            <a:ext cx="7500990" cy="1384995"/>
          </a:xfrm>
          <a:prstGeom prst="rect">
            <a:avLst/>
          </a:prstGeom>
        </p:spPr>
        <p:txBody>
          <a:bodyPr wrap="square">
            <a:spAutoFit/>
          </a:bodyPr>
          <a:lstStyle/>
          <a:p>
            <a:r>
              <a:rPr lang="tr-TR" sz="2800" dirty="0" smtClean="0"/>
              <a:t>Sevinç, üzüntü, şaşkınlık, nefret, korku ve öfke gibi en azından altı duygu yüzün aldığı biçimler yardımıyla bilinebilir. </a:t>
            </a:r>
            <a:endParaRPr lang="tr-T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714356"/>
            <a:ext cx="4857784" cy="5091130"/>
          </a:xfrm>
        </p:spPr>
        <p:txBody>
          <a:bodyPr/>
          <a:lstStyle/>
          <a:p>
            <a:r>
              <a:rPr lang="tr-TR" dirty="0" smtClean="0"/>
              <a:t>Örneğin, insanların öfkelenince yumruklarının kendiliğinden sıkıldığı gözlenir. </a:t>
            </a:r>
          </a:p>
          <a:p>
            <a:pPr>
              <a:buNone/>
            </a:pPr>
            <a:r>
              <a:rPr lang="tr-TR" dirty="0" smtClean="0"/>
              <a:t>   Ama dışa vuran en büyük değişiklik yüzde kendini gösterir. Karşımızdaki bir kimsenin yüzünü inceleyecek olursak bir duygunun etkisi altında olup olmadığını, hatta hangi duyguyu yaşadığını tahmin edebiliriz. </a:t>
            </a:r>
          </a:p>
          <a:p>
            <a:endParaRPr lang="tr-TR" dirty="0"/>
          </a:p>
        </p:txBody>
      </p:sp>
      <p:pic>
        <p:nvPicPr>
          <p:cNvPr id="4" name="il_fi" descr="http://www.timeoutlowcostcounselling.co.uk/phdi/p1.nsf/imgpages/1789_anger-management13.jpg/$file/anger-management13.jpg"/>
          <p:cNvPicPr/>
          <p:nvPr/>
        </p:nvPicPr>
        <p:blipFill>
          <a:blip r:embed="rId2"/>
          <a:srcRect/>
          <a:stretch>
            <a:fillRect/>
          </a:stretch>
        </p:blipFill>
        <p:spPr bwMode="auto">
          <a:xfrm>
            <a:off x="5643570" y="428604"/>
            <a:ext cx="2916560" cy="3000396"/>
          </a:xfrm>
          <a:prstGeom prst="rect">
            <a:avLst/>
          </a:prstGeom>
          <a:noFill/>
          <a:ln w="9525">
            <a:noFill/>
            <a:miter lim="800000"/>
            <a:headEnd/>
            <a:tailEnd/>
          </a:ln>
        </p:spPr>
      </p:pic>
      <p:pic>
        <p:nvPicPr>
          <p:cNvPr id="5" name="il_fi" descr="http://iblog.milliyet.com.tr/imgroot/blogv7/Blog333/2012/01/01/00/341534-3-4-c5e43.jpg"/>
          <p:cNvPicPr/>
          <p:nvPr/>
        </p:nvPicPr>
        <p:blipFill>
          <a:blip r:embed="rId3"/>
          <a:srcRect/>
          <a:stretch>
            <a:fillRect/>
          </a:stretch>
        </p:blipFill>
        <p:spPr bwMode="auto">
          <a:xfrm>
            <a:off x="5572132" y="3786190"/>
            <a:ext cx="3169920" cy="2286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488</TotalTime>
  <Words>2184</Words>
  <Application>Microsoft Office PowerPoint</Application>
  <PresentationFormat>Ekran Gösterisi (4:3)</PresentationFormat>
  <Paragraphs>310</Paragraphs>
  <Slides>54</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54</vt:i4>
      </vt:variant>
    </vt:vector>
  </HeadingPairs>
  <TitlesOfParts>
    <vt:vector size="64" baseType="lpstr">
      <vt:lpstr>Arial</vt:lpstr>
      <vt:lpstr>Calibri</vt:lpstr>
      <vt:lpstr>Cambria</vt:lpstr>
      <vt:lpstr>Courier New</vt:lpstr>
      <vt:lpstr>Franklin Gothic Book</vt:lpstr>
      <vt:lpstr>Perpetua</vt:lpstr>
      <vt:lpstr>Times New Roman</vt:lpstr>
      <vt:lpstr>Verdana</vt:lpstr>
      <vt:lpstr>Wingdings 2</vt:lpstr>
      <vt:lpstr>Hisse Senedi</vt:lpstr>
      <vt:lpstr>DUYGULAR</vt:lpstr>
      <vt:lpstr>PowerPoint Sunusu</vt:lpstr>
      <vt:lpstr>DUYGU</vt:lpstr>
      <vt:lpstr>İyi hazırlanmışsanız: heyecan, güven ve umut gibi duygulara yol açar.  </vt:lpstr>
      <vt:lpstr>Duygular vücutta ne gibi değişikliklere yol açar?</vt:lpstr>
      <vt:lpstr>PowerPoint Sunusu</vt:lpstr>
      <vt:lpstr>Vücuttaki gözle görülür değişimler nelerdir?</vt:lpstr>
      <vt:lpstr>PowerPoint Sunusu</vt:lpstr>
      <vt:lpstr>PowerPoint Sunusu</vt:lpstr>
      <vt:lpstr>PowerPoint Sunusu</vt:lpstr>
      <vt:lpstr>Duygu 6 Bileşenden Oluşur</vt:lpstr>
      <vt:lpstr>PowerPoint Sunusu</vt:lpstr>
      <vt:lpstr>   </vt:lpstr>
      <vt:lpstr>Fizyolojik değişiklikler</vt:lpstr>
      <vt:lpstr>PowerPoint Sunusu</vt:lpstr>
      <vt:lpstr>Sempatik Sinir Sistemi(SSS)</vt:lpstr>
      <vt:lpstr>PowerPoint Sunusu</vt:lpstr>
      <vt:lpstr>PARASEMPATİK SİNİR SİSTEMİ(PSS): </vt:lpstr>
      <vt:lpstr>Psikosomatik hastalıklar</vt:lpstr>
      <vt:lpstr>PowerPoint Sunusu</vt:lpstr>
      <vt:lpstr>PowerPoint Sunusu</vt:lpstr>
      <vt:lpstr>PowerPoint Sunusu</vt:lpstr>
      <vt:lpstr>Haz, Korku, Kaygı, Öfke</vt:lpstr>
      <vt:lpstr>PowerPoint Sunusu</vt:lpstr>
      <vt:lpstr>PowerPoint Sunusu</vt:lpstr>
      <vt:lpstr>PowerPoint Sunusu</vt:lpstr>
      <vt:lpstr>PowerPoint Sunusu</vt:lpstr>
      <vt:lpstr>PowerPoint Sunusu</vt:lpstr>
      <vt:lpstr>Cannon- Bard teorisi</vt:lpstr>
      <vt:lpstr>Schachter teorisi</vt:lpstr>
      <vt:lpstr>PowerPoint Sunusu</vt:lpstr>
      <vt:lpstr>Duyguların Gelişimi</vt:lpstr>
      <vt:lpstr>PowerPoint Sunusu</vt:lpstr>
      <vt:lpstr>Duyguların İncelenmesi</vt:lpstr>
      <vt:lpstr>Psikolojide incelenebilen duygu çeşitleri</vt:lpstr>
      <vt:lpstr>Duygu Çeşitleri </vt:lpstr>
      <vt:lpstr>Haz</vt:lpstr>
      <vt:lpstr>Korku</vt:lpstr>
      <vt:lpstr>Korkular deneyimler sonucu elde edilir</vt:lpstr>
      <vt:lpstr>Kaygı</vt:lpstr>
      <vt:lpstr>Kaygı Nasıl Oluşur?</vt:lpstr>
      <vt:lpstr>PowerPoint Sunusu</vt:lpstr>
      <vt:lpstr>Öfke</vt:lpstr>
      <vt:lpstr>PowerPoint Sunusu</vt:lpstr>
      <vt:lpstr>Öfke Nasıl Oluşur?</vt:lpstr>
      <vt:lpstr>DUYGULARIN DAVRANIŞA ETKİSİ</vt:lpstr>
      <vt:lpstr>Saldırganlık ve Sebepleri</vt:lpstr>
      <vt:lpstr>Saldırganlık Sebepleri</vt:lpstr>
      <vt:lpstr>Saldırganlık Sebepleri</vt:lpstr>
      <vt:lpstr>Saldırganlık Sebepleri</vt:lpstr>
      <vt:lpstr>Duygu Kontrolü</vt:lpstr>
      <vt:lpstr>Duyguların Sözel ve Sözel Olmayan İfadesi</vt:lpstr>
      <vt:lpstr>Duyguların Sözel ve Sözel Olmayan İfadesi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Windows 7</dc:creator>
  <cp:lastModifiedBy>Ozan KARA</cp:lastModifiedBy>
  <cp:revision>52</cp:revision>
  <dcterms:created xsi:type="dcterms:W3CDTF">2012-01-31T15:21:12Z</dcterms:created>
  <dcterms:modified xsi:type="dcterms:W3CDTF">2013-11-24T22:57:16Z</dcterms:modified>
</cp:coreProperties>
</file>