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10" r:id="rId4"/>
    <p:sldId id="258" r:id="rId5"/>
    <p:sldId id="259" r:id="rId6"/>
    <p:sldId id="260" r:id="rId7"/>
    <p:sldId id="311" r:id="rId8"/>
    <p:sldId id="261" r:id="rId9"/>
    <p:sldId id="262" r:id="rId10"/>
    <p:sldId id="263" r:id="rId11"/>
    <p:sldId id="264" r:id="rId12"/>
    <p:sldId id="265" r:id="rId13"/>
    <p:sldId id="266" r:id="rId14"/>
    <p:sldId id="312" r:id="rId15"/>
    <p:sldId id="267" r:id="rId16"/>
    <p:sldId id="268" r:id="rId17"/>
    <p:sldId id="269" r:id="rId18"/>
    <p:sldId id="270" r:id="rId19"/>
    <p:sldId id="271" r:id="rId20"/>
    <p:sldId id="272" r:id="rId21"/>
    <p:sldId id="273" r:id="rId22"/>
    <p:sldId id="313" r:id="rId23"/>
    <p:sldId id="274" r:id="rId24"/>
    <p:sldId id="314" r:id="rId25"/>
    <p:sldId id="275" r:id="rId26"/>
    <p:sldId id="276" r:id="rId27"/>
    <p:sldId id="315" r:id="rId28"/>
    <p:sldId id="277" r:id="rId29"/>
    <p:sldId id="278" r:id="rId30"/>
    <p:sldId id="279" r:id="rId31"/>
    <p:sldId id="280" r:id="rId32"/>
    <p:sldId id="316" r:id="rId33"/>
    <p:sldId id="281" r:id="rId34"/>
    <p:sldId id="282" r:id="rId35"/>
    <p:sldId id="283" r:id="rId36"/>
    <p:sldId id="331" r:id="rId37"/>
    <p:sldId id="284" r:id="rId38"/>
    <p:sldId id="317" r:id="rId39"/>
    <p:sldId id="285" r:id="rId40"/>
    <p:sldId id="318" r:id="rId41"/>
    <p:sldId id="319" r:id="rId42"/>
    <p:sldId id="320" r:id="rId43"/>
    <p:sldId id="286" r:id="rId44"/>
    <p:sldId id="321" r:id="rId45"/>
    <p:sldId id="322" r:id="rId46"/>
    <p:sldId id="287" r:id="rId47"/>
    <p:sldId id="323" r:id="rId48"/>
    <p:sldId id="324" r:id="rId49"/>
    <p:sldId id="288" r:id="rId50"/>
    <p:sldId id="325" r:id="rId51"/>
    <p:sldId id="289" r:id="rId52"/>
    <p:sldId id="290" r:id="rId53"/>
    <p:sldId id="326" r:id="rId54"/>
    <p:sldId id="291" r:id="rId55"/>
    <p:sldId id="292" r:id="rId56"/>
    <p:sldId id="327" r:id="rId57"/>
    <p:sldId id="293" r:id="rId58"/>
    <p:sldId id="294" r:id="rId59"/>
    <p:sldId id="295" r:id="rId60"/>
    <p:sldId id="296" r:id="rId61"/>
    <p:sldId id="328" r:id="rId62"/>
    <p:sldId id="297" r:id="rId63"/>
    <p:sldId id="298" r:id="rId64"/>
    <p:sldId id="302" r:id="rId65"/>
    <p:sldId id="329" r:id="rId66"/>
    <p:sldId id="303" r:id="rId67"/>
    <p:sldId id="304" r:id="rId68"/>
    <p:sldId id="305" r:id="rId69"/>
    <p:sldId id="330" r:id="rId70"/>
    <p:sldId id="306" r:id="rId71"/>
    <p:sldId id="307" r:id="rId72"/>
    <p:sldId id="308" r:id="rId73"/>
    <p:sldId id="309" r:id="rId74"/>
    <p:sldId id="332" r:id="rId75"/>
    <p:sldId id="299" r:id="rId76"/>
    <p:sldId id="300" r:id="rId7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turhan"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00CC66"/>
    <a:srgbClr val="CCFF66"/>
    <a:srgbClr val="FF33CC"/>
    <a:srgbClr val="FF6600"/>
    <a:srgbClr val="00FFCC"/>
    <a:srgbClr val="FF5050"/>
    <a:srgbClr val="FF3399"/>
    <a:srgbClr val="6699FF"/>
    <a:srgbClr val="CC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08" autoAdjust="0"/>
    <p:restoredTop sz="94660"/>
  </p:normalViewPr>
  <p:slideViewPr>
    <p:cSldViewPr>
      <p:cViewPr varScale="1">
        <p:scale>
          <a:sx n="68" d="100"/>
          <a:sy n="68" d="100"/>
        </p:scale>
        <p:origin x="-142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17.05.2014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17.05.2014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17.05.2014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17.05.2014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17.05.2014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17.05.2014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17.05.2014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17.05.2014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17.05.2014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17.05.2014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17.05.2014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17.05.2014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latin typeface="Comic Sans MS" pitchFamily="66" charset="0"/>
              </a:rPr>
              <a:t>Mikrocerrahi</a:t>
            </a:r>
            <a:endParaRPr lang="tr-TR" dirty="0">
              <a:latin typeface="Comic Sans MS" pitchFamily="66" charset="0"/>
            </a:endParaRPr>
          </a:p>
        </p:txBody>
      </p:sp>
      <p:sp>
        <p:nvSpPr>
          <p:cNvPr id="3" name="2 Alt Başlık"/>
          <p:cNvSpPr>
            <a:spLocks noGrp="1"/>
          </p:cNvSpPr>
          <p:nvPr>
            <p:ph type="subTitle" idx="1"/>
          </p:nvPr>
        </p:nvSpPr>
        <p:spPr/>
        <p:txBody>
          <a:bodyPr/>
          <a:lstStyle/>
          <a:p>
            <a:endParaRPr lang="tr-TR" dirty="0">
              <a:solidFill>
                <a:schemeClr val="tx1"/>
              </a:solidFill>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80728"/>
            <a:ext cx="8229600" cy="5145435"/>
          </a:xfrm>
        </p:spPr>
        <p:txBody>
          <a:bodyPr>
            <a:normAutofit/>
          </a:bodyPr>
          <a:lstStyle/>
          <a:p>
            <a:endParaRPr lang="tr-TR" dirty="0" smtClean="0">
              <a:latin typeface="Comic Sans MS" pitchFamily="66" charset="0"/>
            </a:endParaRPr>
          </a:p>
          <a:p>
            <a:endParaRPr lang="tr-TR" dirty="0" smtClean="0">
              <a:latin typeface="Comic Sans MS" pitchFamily="66" charset="0"/>
            </a:endParaRPr>
          </a:p>
          <a:p>
            <a:r>
              <a:rPr lang="tr-TR" dirty="0" smtClean="0">
                <a:latin typeface="Comic Sans MS" pitchFamily="66" charset="0"/>
              </a:rPr>
              <a:t>1960’ların başında teknoloji ve cerrahi teknikteki ilerlemeler cerrahlara kopmuş parmakları ve uzuvları yeniden yerine takma (</a:t>
            </a:r>
            <a:r>
              <a:rPr lang="tr-TR" dirty="0" err="1" smtClean="0">
                <a:latin typeface="Comic Sans MS" pitchFamily="66" charset="0"/>
              </a:rPr>
              <a:t>Replantasyon</a:t>
            </a:r>
            <a:r>
              <a:rPr lang="tr-TR" dirty="0" smtClean="0">
                <a:latin typeface="Comic Sans MS" pitchFamily="66" charset="0"/>
              </a:rPr>
              <a:t>) imkanı sağlamıştır. </a:t>
            </a:r>
            <a:endParaRPr lang="tr-TR" dirty="0">
              <a:latin typeface="Comic Sans MS"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solidFill>
                  <a:srgbClr val="6699FF"/>
                </a:solidFill>
                <a:latin typeface="Comic Sans MS" pitchFamily="66" charset="0"/>
              </a:rPr>
              <a:t>Bu yenilikler sayesinde ayaktan ele parmak nakilleri yapılmaya başlanılmış, </a:t>
            </a:r>
            <a:r>
              <a:rPr lang="tr-TR" dirty="0" err="1" smtClean="0">
                <a:solidFill>
                  <a:srgbClr val="6699FF"/>
                </a:solidFill>
                <a:latin typeface="Comic Sans MS" pitchFamily="66" charset="0"/>
              </a:rPr>
              <a:t>mikrocerrahi</a:t>
            </a:r>
            <a:r>
              <a:rPr lang="tr-TR" dirty="0" smtClean="0">
                <a:solidFill>
                  <a:srgbClr val="6699FF"/>
                </a:solidFill>
                <a:latin typeface="Comic Sans MS" pitchFamily="66" charset="0"/>
              </a:rPr>
              <a:t> teknik kullanılarak kopmuş olan bir parmağın yerine ayak parmağının transfer edilmesi, yaralanmış ellerin cerrahi rehabilitasyonunda büyük bir çığır açmıştır.</a:t>
            </a:r>
            <a:endParaRPr lang="tr-TR" dirty="0">
              <a:solidFill>
                <a:srgbClr val="6699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6FF99"/>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92696"/>
            <a:ext cx="8229600" cy="5433467"/>
          </a:xfrm>
        </p:spPr>
        <p:txBody>
          <a:bodyPr>
            <a:normAutofit/>
          </a:bodyPr>
          <a:lstStyle/>
          <a:p>
            <a:endParaRPr lang="tr-TR" dirty="0" smtClean="0">
              <a:solidFill>
                <a:srgbClr val="CC0066"/>
              </a:solidFill>
              <a:latin typeface="Comic Sans MS" pitchFamily="66" charset="0"/>
            </a:endParaRPr>
          </a:p>
          <a:p>
            <a:r>
              <a:rPr lang="tr-TR" dirty="0" smtClean="0">
                <a:solidFill>
                  <a:srgbClr val="CC0066"/>
                </a:solidFill>
                <a:latin typeface="Comic Sans MS" pitchFamily="66" charset="0"/>
              </a:rPr>
              <a:t>1970’lerin başında serbest doku nakilleri başlamış, böylece cerrahlar kas, deri, kemik ve bağırsak fazlası olan bölgelerden aldıkları organları mikro </a:t>
            </a:r>
            <a:r>
              <a:rPr lang="tr-TR" dirty="0" err="1" smtClean="0">
                <a:solidFill>
                  <a:srgbClr val="CC0066"/>
                </a:solidFill>
                <a:latin typeface="Comic Sans MS" pitchFamily="66" charset="0"/>
              </a:rPr>
              <a:t>vasküler</a:t>
            </a:r>
            <a:r>
              <a:rPr lang="tr-TR" dirty="0" smtClean="0">
                <a:solidFill>
                  <a:srgbClr val="CC0066"/>
                </a:solidFill>
                <a:latin typeface="Comic Sans MS" pitchFamily="66" charset="0"/>
              </a:rPr>
              <a:t> teknikleri kullanarak açık yaralara ve doku eksiği olan bölgelere nakletmişlerdir</a:t>
            </a:r>
            <a:r>
              <a:rPr lang="tr-TR" dirty="0" smtClean="0">
                <a:latin typeface="Comic Sans MS" pitchFamily="66" charset="0"/>
              </a:rPr>
              <a:t>. </a:t>
            </a:r>
            <a:endParaRPr lang="tr-TR" dirty="0">
              <a:latin typeface="Comic Sans MS"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solidFill>
                  <a:schemeClr val="accent6"/>
                </a:solidFill>
                <a:latin typeface="Comic Sans MS" pitchFamily="66" charset="0"/>
              </a:rPr>
              <a:t>Serbest doku nakilleri, diğer adıyla serbest </a:t>
            </a:r>
            <a:r>
              <a:rPr lang="tr-TR" dirty="0" err="1" smtClean="0">
                <a:solidFill>
                  <a:schemeClr val="accent6"/>
                </a:solidFill>
                <a:latin typeface="Comic Sans MS" pitchFamily="66" charset="0"/>
              </a:rPr>
              <a:t>flepler</a:t>
            </a:r>
            <a:r>
              <a:rPr lang="tr-TR" dirty="0" smtClean="0">
                <a:solidFill>
                  <a:schemeClr val="accent6"/>
                </a:solidFill>
                <a:latin typeface="Comic Sans MS" pitchFamily="66" charset="0"/>
              </a:rPr>
              <a:t> </a:t>
            </a:r>
            <a:r>
              <a:rPr lang="tr-TR" dirty="0" err="1" smtClean="0">
                <a:solidFill>
                  <a:schemeClr val="accent6"/>
                </a:solidFill>
                <a:latin typeface="Comic Sans MS" pitchFamily="66" charset="0"/>
              </a:rPr>
              <a:t>rekonstrüktif</a:t>
            </a:r>
            <a:r>
              <a:rPr lang="tr-TR" dirty="0" smtClean="0">
                <a:solidFill>
                  <a:schemeClr val="accent6"/>
                </a:solidFill>
                <a:latin typeface="Comic Sans MS" pitchFamily="66" charset="0"/>
              </a:rPr>
              <a:t> cerrahlar için </a:t>
            </a:r>
            <a:r>
              <a:rPr lang="tr-TR" dirty="0" err="1" smtClean="0">
                <a:solidFill>
                  <a:schemeClr val="accent6"/>
                </a:solidFill>
                <a:latin typeface="Comic Sans MS" pitchFamily="66" charset="0"/>
              </a:rPr>
              <a:t>ekstremite</a:t>
            </a:r>
            <a:r>
              <a:rPr lang="tr-TR" dirty="0" smtClean="0">
                <a:solidFill>
                  <a:schemeClr val="accent6"/>
                </a:solidFill>
                <a:latin typeface="Comic Sans MS" pitchFamily="66" charset="0"/>
              </a:rPr>
              <a:t> ve diğer organ kanserlerinin tedavisinde çok büyük imkanlar sağlamıştır</a:t>
            </a:r>
            <a:endParaRPr lang="tr-TR" dirty="0">
              <a:solidFill>
                <a:schemeClr val="accent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lstStyle/>
          <a:p>
            <a:r>
              <a:rPr lang="tr-TR" dirty="0" smtClean="0"/>
              <a:t>Serbest Doku Nakli</a:t>
            </a:r>
            <a:endParaRPr lang="tr-TR" dirty="0"/>
          </a:p>
        </p:txBody>
      </p:sp>
      <p:pic>
        <p:nvPicPr>
          <p:cNvPr id="4" name="3 İçerik Yer Tutucusu" descr="i2.png"/>
          <p:cNvPicPr>
            <a:picLocks noGrp="1" noChangeAspect="1"/>
          </p:cNvPicPr>
          <p:nvPr>
            <p:ph idx="1"/>
          </p:nvPr>
        </p:nvPicPr>
        <p:blipFill>
          <a:blip r:embed="rId2" cstate="print"/>
          <a:stretch>
            <a:fillRect/>
          </a:stretch>
        </p:blipFill>
        <p:spPr>
          <a:xfrm>
            <a:off x="0" y="980728"/>
            <a:ext cx="9144000" cy="5877272"/>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smtClean="0">
                <a:latin typeface="Comic Sans MS" pitchFamily="66" charset="0"/>
              </a:rPr>
              <a:t>Yaralı sinirin </a:t>
            </a:r>
            <a:r>
              <a:rPr lang="tr-TR" dirty="0" err="1" smtClean="0">
                <a:latin typeface="Comic Sans MS" pitchFamily="66" charset="0"/>
              </a:rPr>
              <a:t>mikrocerrahi</a:t>
            </a:r>
            <a:r>
              <a:rPr lang="tr-TR" dirty="0" smtClean="0">
                <a:latin typeface="Comic Sans MS" pitchFamily="66" charset="0"/>
              </a:rPr>
              <a:t> tedavisinde önemli adımlar atılmıştır. Bir zamanlar, ümitsiz olgular olarak görülen </a:t>
            </a:r>
            <a:r>
              <a:rPr lang="tr-TR" dirty="0" err="1" smtClean="0">
                <a:latin typeface="Comic Sans MS" pitchFamily="66" charset="0"/>
              </a:rPr>
              <a:t>periferik</a:t>
            </a:r>
            <a:r>
              <a:rPr lang="tr-TR" dirty="0" smtClean="0">
                <a:latin typeface="Comic Sans MS" pitchFamily="66" charset="0"/>
              </a:rPr>
              <a:t> sinir yaralanmaları şimdi hareket ve duyu geri kazanımının da mümkün olduğu yaralanmalar duruna gelmiştir.</a:t>
            </a:r>
            <a:endParaRPr lang="tr-TR" dirty="0">
              <a:latin typeface="Comic Sans MS"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80728"/>
            <a:ext cx="8229600" cy="5145435"/>
          </a:xfrm>
        </p:spPr>
        <p:txBody>
          <a:bodyPr>
            <a:normAutofit/>
          </a:bodyPr>
          <a:lstStyle/>
          <a:p>
            <a:pPr>
              <a:buNone/>
            </a:pPr>
            <a:endParaRPr lang="tr-TR" dirty="0" smtClean="0">
              <a:solidFill>
                <a:srgbClr val="00FFCC"/>
              </a:solidFill>
              <a:latin typeface="Comic Sans MS" pitchFamily="66" charset="0"/>
            </a:endParaRPr>
          </a:p>
          <a:p>
            <a:r>
              <a:rPr lang="tr-TR" dirty="0" smtClean="0">
                <a:solidFill>
                  <a:srgbClr val="00FFCC"/>
                </a:solidFill>
                <a:latin typeface="Comic Sans MS" pitchFamily="66" charset="0"/>
              </a:rPr>
              <a:t>Kesik sinirlerin bozulmuş olan bütünlüğü ameliyat mikroskobu yardımıyla büyük bir hassasiyetle onarılabilmekte, </a:t>
            </a:r>
            <a:r>
              <a:rPr lang="tr-TR" dirty="0" err="1" smtClean="0">
                <a:solidFill>
                  <a:srgbClr val="00FFCC"/>
                </a:solidFill>
                <a:latin typeface="Comic Sans MS" pitchFamily="66" charset="0"/>
              </a:rPr>
              <a:t>hasarlanmış</a:t>
            </a:r>
            <a:r>
              <a:rPr lang="tr-TR" dirty="0" smtClean="0">
                <a:solidFill>
                  <a:srgbClr val="00FFCC"/>
                </a:solidFill>
                <a:latin typeface="Comic Sans MS" pitchFamily="66" charset="0"/>
              </a:rPr>
              <a:t> veya kaybedilmiş sinir parçaları, </a:t>
            </a:r>
            <a:r>
              <a:rPr lang="tr-TR" dirty="0" err="1" smtClean="0">
                <a:solidFill>
                  <a:srgbClr val="00FFCC"/>
                </a:solidFill>
                <a:latin typeface="Comic Sans MS" pitchFamily="66" charset="0"/>
              </a:rPr>
              <a:t>greft</a:t>
            </a:r>
            <a:r>
              <a:rPr lang="tr-TR" dirty="0" smtClean="0">
                <a:solidFill>
                  <a:srgbClr val="00FFCC"/>
                </a:solidFill>
                <a:latin typeface="Comic Sans MS" pitchFamily="66" charset="0"/>
              </a:rPr>
              <a:t> adı verilen sinir parçaları ile onarılabilmekte, böylece yüz felci veya doğum felci olan hastalar tedavi edilebilmektedir.</a:t>
            </a:r>
            <a:endParaRPr lang="tr-TR" dirty="0">
              <a:solidFill>
                <a:srgbClr val="00FFCC"/>
              </a:solidFill>
              <a:latin typeface="Comic Sans MS"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8229600" cy="5289451"/>
          </a:xfrm>
        </p:spPr>
        <p:txBody>
          <a:bodyPr/>
          <a:lstStyle/>
          <a:p>
            <a:r>
              <a:rPr lang="tr-TR" dirty="0" smtClean="0">
                <a:solidFill>
                  <a:srgbClr val="6699FF"/>
                </a:solidFill>
                <a:latin typeface="Comic Sans MS" pitchFamily="66" charset="0"/>
              </a:rPr>
              <a:t>Sinir onarımındaki teknik gelişmeler ile işlev gören kaslar başka bölgelere nakledilebilir, felçli yüzler ve uzuvlar tekrar canlılık kazanabilirler</a:t>
            </a:r>
            <a:r>
              <a:rPr lang="tr-TR" dirty="0" smtClean="0">
                <a:solidFill>
                  <a:srgbClr val="FF3399"/>
                </a:solidFill>
                <a:latin typeface="Comic Sans MS" pitchFamily="66" charset="0"/>
              </a:rPr>
              <a:t>. Sinir Transferleri ile dalı olan veya bölünebilen sinirler, </a:t>
            </a:r>
            <a:r>
              <a:rPr lang="tr-TR" dirty="0" err="1" smtClean="0">
                <a:solidFill>
                  <a:srgbClr val="FF3399"/>
                </a:solidFill>
                <a:latin typeface="Comic Sans MS" pitchFamily="66" charset="0"/>
              </a:rPr>
              <a:t>hasarlanmış</a:t>
            </a:r>
            <a:r>
              <a:rPr lang="tr-TR" dirty="0" smtClean="0">
                <a:solidFill>
                  <a:srgbClr val="FF3399"/>
                </a:solidFill>
                <a:latin typeface="Comic Sans MS" pitchFamily="66" charset="0"/>
              </a:rPr>
              <a:t> sinirlere ağızlaştırılabilir, böylece kaybedilmiş olan hareket ve duyu yeniden kazanılabilir.</a:t>
            </a:r>
            <a:endParaRPr lang="tr-TR" dirty="0">
              <a:solidFill>
                <a:srgbClr val="FF3399"/>
              </a:solidFill>
              <a:latin typeface="Comic Sans MS" pitchFamily="66"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err="1" smtClean="0">
                <a:solidFill>
                  <a:srgbClr val="FF3399"/>
                </a:solidFill>
                <a:latin typeface="Comic Sans MS" pitchFamily="66" charset="0"/>
              </a:rPr>
              <a:t>Rekonstrüktif</a:t>
            </a:r>
            <a:r>
              <a:rPr lang="tr-TR" dirty="0" smtClean="0">
                <a:solidFill>
                  <a:srgbClr val="FF3399"/>
                </a:solidFill>
                <a:latin typeface="Comic Sans MS" pitchFamily="66" charset="0"/>
              </a:rPr>
              <a:t> </a:t>
            </a:r>
            <a:r>
              <a:rPr lang="tr-TR" dirty="0" err="1" smtClean="0">
                <a:solidFill>
                  <a:srgbClr val="FF3399"/>
                </a:solidFill>
                <a:latin typeface="Comic Sans MS" pitchFamily="66" charset="0"/>
              </a:rPr>
              <a:t>mikrocerrahi</a:t>
            </a:r>
            <a:r>
              <a:rPr lang="tr-TR" dirty="0" smtClean="0">
                <a:solidFill>
                  <a:srgbClr val="FF3399"/>
                </a:solidFill>
                <a:latin typeface="Comic Sans MS" pitchFamily="66" charset="0"/>
              </a:rPr>
              <a:t> son on yılda acil el cerrahisi, kol nakli ve yüz nakli konularında büyük ilerlemelere şahit olmuş, bu yeni teknikler ile çok ağır hasarlı hastaların klasik yöntemlerle çözülemeyen sorunları çözülebilir duruma gelmiştir.</a:t>
            </a:r>
            <a:endParaRPr lang="tr-TR" dirty="0">
              <a:solidFill>
                <a:srgbClr val="FF3399"/>
              </a:solidFill>
              <a:latin typeface="Comic Sans MS"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76672"/>
            <a:ext cx="8229600" cy="1143000"/>
          </a:xfrm>
        </p:spPr>
        <p:txBody>
          <a:bodyPr>
            <a:normAutofit fontScale="90000"/>
          </a:bodyPr>
          <a:lstStyle/>
          <a:p>
            <a:r>
              <a:rPr lang="tr-TR" dirty="0" smtClean="0">
                <a:solidFill>
                  <a:srgbClr val="FF3399"/>
                </a:solidFill>
                <a:latin typeface="Comic Sans MS" pitchFamily="66" charset="0"/>
              </a:rPr>
              <a:t>Mikro Cerrahi Neden Gereklidir?</a:t>
            </a:r>
            <a:r>
              <a:rPr lang="tr-TR" dirty="0" smtClean="0">
                <a:solidFill>
                  <a:srgbClr val="FF3399"/>
                </a:solidFill>
              </a:rPr>
              <a:t/>
            </a:r>
            <a:br>
              <a:rPr lang="tr-TR" dirty="0" smtClean="0">
                <a:solidFill>
                  <a:srgbClr val="FF3399"/>
                </a:solidFill>
              </a:rPr>
            </a:br>
            <a:endParaRPr lang="tr-TR" dirty="0">
              <a:solidFill>
                <a:srgbClr val="FF3399"/>
              </a:solidFill>
            </a:endParaRPr>
          </a:p>
        </p:txBody>
      </p:sp>
      <p:sp>
        <p:nvSpPr>
          <p:cNvPr id="3" name="2 İçerik Yer Tutucusu"/>
          <p:cNvSpPr>
            <a:spLocks noGrp="1"/>
          </p:cNvSpPr>
          <p:nvPr>
            <p:ph idx="1"/>
          </p:nvPr>
        </p:nvSpPr>
        <p:spPr/>
        <p:txBody>
          <a:bodyPr>
            <a:normAutofit fontScale="92500" lnSpcReduction="20000"/>
          </a:bodyPr>
          <a:lstStyle/>
          <a:p>
            <a:endParaRPr lang="tr-TR" dirty="0" smtClean="0"/>
          </a:p>
          <a:p>
            <a:r>
              <a:rPr lang="tr-TR" dirty="0" smtClean="0">
                <a:solidFill>
                  <a:srgbClr val="7030A0"/>
                </a:solidFill>
                <a:latin typeface="Comic Sans MS" pitchFamily="66" charset="0"/>
              </a:rPr>
              <a:t>Vücudumuzda canlı olarak bulunan tüm doku ve organların kan dolaşımına ihtiyacı vardır. Kalbimizin pompaladığı kan atar damarlar aracılığı ile bu dokulara ulaşmakta onların ihtiyacı olan oksijen ve temel diğer ihtiyaçları taşımaktadır. </a:t>
            </a:r>
            <a:r>
              <a:rPr lang="tr-TR" dirty="0" smtClean="0">
                <a:solidFill>
                  <a:srgbClr val="00FFCC"/>
                </a:solidFill>
                <a:latin typeface="Comic Sans MS" pitchFamily="66" charset="0"/>
              </a:rPr>
              <a:t>Dokuda çıkan toplar damarlar ise burada oluşan karbon dioksit ve diğer atık malzemeleri de ortamdan uzaklaştırmaktadır.</a:t>
            </a:r>
          </a:p>
          <a:p>
            <a:pPr>
              <a:buNone/>
            </a:pPr>
            <a:r>
              <a:rPr lang="tr-TR" b="1" dirty="0" smtClean="0"/>
              <a:t> </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latin typeface="Comic Sans MS" pitchFamily="66" charset="0"/>
              </a:rPr>
              <a:t>Mikrocerrahi</a:t>
            </a:r>
            <a:endParaRPr lang="tr-TR" dirty="0">
              <a:solidFill>
                <a:srgbClr val="FF0000"/>
              </a:solidFill>
              <a:latin typeface="Comic Sans MS" pitchFamily="66" charset="0"/>
            </a:endParaRPr>
          </a:p>
        </p:txBody>
      </p:sp>
      <p:sp>
        <p:nvSpPr>
          <p:cNvPr id="3" name="2 İçerik Yer Tutucusu"/>
          <p:cNvSpPr>
            <a:spLocks noGrp="1"/>
          </p:cNvSpPr>
          <p:nvPr>
            <p:ph idx="1"/>
          </p:nvPr>
        </p:nvSpPr>
        <p:spPr/>
        <p:txBody>
          <a:bodyPr>
            <a:normAutofit/>
          </a:bodyPr>
          <a:lstStyle/>
          <a:p>
            <a:r>
              <a:rPr lang="tr-TR" dirty="0" smtClean="0">
                <a:solidFill>
                  <a:srgbClr val="7030A0"/>
                </a:solidFill>
                <a:latin typeface="Comic Sans MS" pitchFamily="66" charset="0"/>
              </a:rPr>
              <a:t>Çıplak gözle yapılamayacak kadar küçük ameliyat uygulamalarının ameliyat mikroskobunun yardımı ile uygulanmasıdır</a:t>
            </a:r>
            <a:r>
              <a:rPr lang="tr-TR" dirty="0" smtClean="0">
                <a:solidFill>
                  <a:srgbClr val="00B050"/>
                </a:solidFill>
                <a:latin typeface="Comic Sans MS" pitchFamily="66" charset="0"/>
              </a:rPr>
              <a:t>.</a:t>
            </a:r>
            <a:r>
              <a:rPr lang="tr-TR" dirty="0" smtClean="0">
                <a:solidFill>
                  <a:srgbClr val="00B050"/>
                </a:solidFill>
              </a:rPr>
              <a:t> </a:t>
            </a:r>
            <a:r>
              <a:rPr lang="tr-TR" dirty="0" err="1" smtClean="0">
                <a:solidFill>
                  <a:srgbClr val="00B050"/>
                </a:solidFill>
                <a:latin typeface="Comic Sans MS" pitchFamily="66" charset="0"/>
              </a:rPr>
              <a:t>Rekonstrüktif</a:t>
            </a:r>
            <a:r>
              <a:rPr lang="tr-TR" dirty="0" smtClean="0">
                <a:solidFill>
                  <a:srgbClr val="00B050"/>
                </a:solidFill>
                <a:latin typeface="Comic Sans MS" pitchFamily="66" charset="0"/>
              </a:rPr>
              <a:t> </a:t>
            </a:r>
            <a:r>
              <a:rPr lang="tr-TR" dirty="0" err="1" smtClean="0">
                <a:solidFill>
                  <a:srgbClr val="00B050"/>
                </a:solidFill>
                <a:latin typeface="Comic Sans MS" pitchFamily="66" charset="0"/>
              </a:rPr>
              <a:t>mikrocerrahi</a:t>
            </a:r>
            <a:r>
              <a:rPr lang="tr-TR" dirty="0" smtClean="0">
                <a:solidFill>
                  <a:srgbClr val="00B050"/>
                </a:solidFill>
                <a:latin typeface="Comic Sans MS" pitchFamily="66" charset="0"/>
              </a:rPr>
              <a:t>, vücudumuzdaki küçük yapılar üzerinde hassas ameliyatların yapılabilmesi için özelleşmiş ameliyat mikroskopları ve çok küçük özel aletlerin kullanıldığı bir cerrahi alandır. </a:t>
            </a:r>
          </a:p>
          <a:p>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24744"/>
            <a:ext cx="8229600" cy="5001419"/>
          </a:xfrm>
        </p:spPr>
        <p:txBody>
          <a:bodyPr/>
          <a:lstStyle/>
          <a:p>
            <a:r>
              <a:rPr lang="tr-TR" dirty="0" smtClean="0">
                <a:solidFill>
                  <a:srgbClr val="FF6600"/>
                </a:solidFill>
                <a:latin typeface="Comic Sans MS" pitchFamily="66" charset="0"/>
              </a:rPr>
              <a:t>Kısaca bir dokunu hayatiyeti ona devamlı kan gelmesine, buradaki hücrelerin ihtiyacı olan gaz ve madde alışverişini tamamladıktan sonra dönmesine bağlıdır</a:t>
            </a:r>
            <a:r>
              <a:rPr lang="tr-TR" dirty="0" smtClean="0">
                <a:latin typeface="Comic Sans MS" pitchFamily="66" charset="0"/>
              </a:rPr>
              <a:t>.</a:t>
            </a:r>
            <a:br>
              <a:rPr lang="tr-TR" dirty="0" smtClean="0">
                <a:latin typeface="Comic Sans MS" pitchFamily="66" charset="0"/>
              </a:rPr>
            </a:br>
            <a:r>
              <a:rPr lang="tr-TR" dirty="0" smtClean="0">
                <a:solidFill>
                  <a:srgbClr val="FF3399"/>
                </a:solidFill>
                <a:latin typeface="Comic Sans MS" pitchFamily="66" charset="0"/>
              </a:rPr>
              <a:t>Kazaya uğramış organlarımızın fonksiyonu açısından bakıldığında, hasar gören sinirlerin mikro cerrahi metotlar ile tamiri çok daha iyi sonuçların elde edilmesine imkan vermektedir.</a:t>
            </a:r>
            <a:r>
              <a:rPr lang="tr-TR" dirty="0" smtClean="0">
                <a:latin typeface="Comic Sans MS" pitchFamily="66" charset="0"/>
              </a:rPr>
              <a:t> </a:t>
            </a:r>
            <a:endParaRPr lang="tr-TR" dirty="0">
              <a:latin typeface="Comic Sans MS" pitchFamily="6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latin typeface="Comic Sans MS" pitchFamily="66" charset="0"/>
              </a:rPr>
              <a:t>Parmak veya El-kol Kopmalarında İlk Anda Ne Yapılmalıdır?</a:t>
            </a:r>
            <a:endParaRPr lang="tr-TR" dirty="0">
              <a:latin typeface="Comic Sans MS" pitchFamily="66" charset="0"/>
            </a:endParaRPr>
          </a:p>
        </p:txBody>
      </p:sp>
      <p:sp>
        <p:nvSpPr>
          <p:cNvPr id="3" name="2 İçerik Yer Tutucusu"/>
          <p:cNvSpPr>
            <a:spLocks noGrp="1"/>
          </p:cNvSpPr>
          <p:nvPr>
            <p:ph idx="1"/>
          </p:nvPr>
        </p:nvSpPr>
        <p:spPr>
          <a:xfrm>
            <a:off x="539552" y="1700808"/>
            <a:ext cx="8229600" cy="4525963"/>
          </a:xfrm>
        </p:spPr>
        <p:txBody>
          <a:bodyPr>
            <a:normAutofit/>
          </a:bodyPr>
          <a:lstStyle/>
          <a:p>
            <a:endParaRPr lang="tr-TR" dirty="0" smtClean="0">
              <a:latin typeface="Comic Sans MS" pitchFamily="66" charset="0"/>
            </a:endParaRPr>
          </a:p>
          <a:p>
            <a:r>
              <a:rPr lang="tr-TR" dirty="0" smtClean="0">
                <a:latin typeface="Comic Sans MS" pitchFamily="66" charset="0"/>
              </a:rPr>
              <a:t>Parmak veya el-kol kopmalarında amaç organın vücuda dikilmesi ve kan dolaşımının derhal sağlanmasıdır. Burada kopan bölgelere bağlı olarak kansızlığa dayanma süreleri farklıdır.</a:t>
            </a:r>
            <a:endParaRPr lang="tr-TR" dirty="0">
              <a:latin typeface="Comic Sans MS" pitchFamily="66"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el.jpg"/>
          <p:cNvPicPr>
            <a:picLocks noGrp="1" noChangeAspect="1"/>
          </p:cNvPicPr>
          <p:nvPr>
            <p:ph idx="1"/>
          </p:nvPr>
        </p:nvPicPr>
        <p:blipFill>
          <a:blip r:embed="rId2" cstate="print"/>
          <a:stretch>
            <a:fillRect/>
          </a:stretch>
        </p:blipFill>
        <p:spPr>
          <a:xfrm>
            <a:off x="0" y="0"/>
            <a:ext cx="9144000" cy="6857999"/>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solidFill>
                  <a:srgbClr val="FF0000"/>
                </a:solidFill>
                <a:latin typeface="Comic Sans MS" pitchFamily="66" charset="0"/>
              </a:rPr>
              <a:t>Öncelikle kopan organlar soğutularak hücrelerinin metabolizmaları yavaşlatılır ve ölmeden oksijensiz kalabilme süreleri uzatılır. İçinde kas üniteleri bulunduran el-kol, bacak gibi vücut bölümleri uygun şekilde soğutulsalar bile maksimum kansız kalma süreleri 6 saattir.</a:t>
            </a:r>
            <a:endParaRPr lang="tr-TR"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 (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solidFill>
                  <a:srgbClr val="00CC99"/>
                </a:solidFill>
                <a:latin typeface="Comic Sans MS" pitchFamily="66" charset="0"/>
              </a:rPr>
              <a:t>Yaralı çok süratli ameliyata alınsa bile ameliyatta kan verilene kadar geçen süre kabaca iki saattir. Bunun için hasta minimum 4 saat içinde hastaneye ulaştırılmalıdır. Parmak yapısı kas ihtiva etmediği için uygun şekilde soğutulur ise 12 saate kadar takılma şansı vardır.</a:t>
            </a:r>
            <a:endParaRPr lang="tr-TR" dirty="0">
              <a:solidFill>
                <a:srgbClr val="00CC99"/>
              </a:solidFill>
              <a:latin typeface="Comic Sans MS" pitchFamily="66"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76672"/>
            <a:ext cx="8229600" cy="1143000"/>
          </a:xfrm>
        </p:spPr>
        <p:txBody>
          <a:bodyPr>
            <a:normAutofit fontScale="90000"/>
          </a:bodyPr>
          <a:lstStyle/>
          <a:p>
            <a:r>
              <a:rPr lang="tr-TR" dirty="0" smtClean="0">
                <a:solidFill>
                  <a:srgbClr val="FF3399"/>
                </a:solidFill>
                <a:latin typeface="Comic Sans MS" pitchFamily="66" charset="0"/>
              </a:rPr>
              <a:t>Kopan Organın İşlevsel Olması Ne Demektir?</a:t>
            </a:r>
            <a:r>
              <a:rPr lang="tr-TR" dirty="0" smtClean="0"/>
              <a:t/>
            </a:r>
            <a:br>
              <a:rPr lang="tr-TR" dirty="0" smtClean="0"/>
            </a:br>
            <a:endParaRPr lang="tr-TR" dirty="0"/>
          </a:p>
        </p:txBody>
      </p:sp>
      <p:sp>
        <p:nvSpPr>
          <p:cNvPr id="3" name="2 İçerik Yer Tutucusu"/>
          <p:cNvSpPr>
            <a:spLocks noGrp="1"/>
          </p:cNvSpPr>
          <p:nvPr>
            <p:ph idx="1"/>
          </p:nvPr>
        </p:nvSpPr>
        <p:spPr>
          <a:xfrm>
            <a:off x="539552" y="1772816"/>
            <a:ext cx="8229600" cy="4525963"/>
          </a:xfrm>
        </p:spPr>
        <p:txBody>
          <a:bodyPr>
            <a:normAutofit/>
          </a:bodyPr>
          <a:lstStyle/>
          <a:p>
            <a:r>
              <a:rPr lang="tr-TR" dirty="0" smtClean="0">
                <a:latin typeface="Comic Sans MS" pitchFamily="66" charset="0"/>
              </a:rPr>
              <a:t>Kopan organın yerine takılması cerrahisinde takılan organın mutlaka fonksiyonel olması amaçlanmalıdır. Hasta için hiçbir işe yaramayacak organın takılmaya çalışılması lüzumsuz bir cerrahi girişimdir</a:t>
            </a: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6FF99"/>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52736"/>
            <a:ext cx="8229600" cy="5073427"/>
          </a:xfrm>
        </p:spPr>
        <p:txBody>
          <a:bodyPr/>
          <a:lstStyle/>
          <a:p>
            <a:r>
              <a:rPr lang="tr-TR" dirty="0" smtClean="0">
                <a:latin typeface="Comic Sans MS" pitchFamily="66" charset="0"/>
              </a:rPr>
              <a:t>El-kol, bacak gibi büyük vücut kısımları yerine takıldıktan sonra organın daha fonksiyonel hale gelmesi için mevcut kapasitesi değerlendirilir. </a:t>
            </a:r>
            <a:r>
              <a:rPr lang="tr-TR" dirty="0" smtClean="0">
                <a:solidFill>
                  <a:srgbClr val="FF3399"/>
                </a:solidFill>
                <a:latin typeface="Comic Sans MS" pitchFamily="66" charset="0"/>
              </a:rPr>
              <a:t>Kemik uzatma, fonksiyonel kas transferi, yumuşak doku nakilleri, sinir-damar transferleri,eklem dondurmaları veya kiriş nakilleri gibi bir çok metot devreye sokularak fonksiyonel kapasite arttırılır.</a:t>
            </a:r>
          </a:p>
          <a:p>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10000"/>
          </a:bodyPr>
          <a:lstStyle/>
          <a:p>
            <a:r>
              <a:rPr lang="tr-TR" dirty="0" smtClean="0">
                <a:solidFill>
                  <a:srgbClr val="FF33CC"/>
                </a:solidFill>
                <a:latin typeface="Comic Sans MS" pitchFamily="66" charset="0"/>
              </a:rPr>
              <a:t>Hastaya daha çok hizmet eden bir organ elde edilmeye çalışılır. Bu planlamaların yapılabilmesi için, planlama etaplarında uygulanması gereken fonksiyon arttırıcı tüm girişimleri yapabilecek cerrahi uygulamalara hakim cerrahlara ihtiyaç vardır. Yetersiz bilgi ve tecrübe yanlış kararların uygulanmasına yol açabilir.</a:t>
            </a:r>
          </a:p>
          <a:p>
            <a:pPr>
              <a:buNone/>
            </a:pPr>
            <a:r>
              <a:rPr lang="tr-TR" dirty="0" smtClean="0"/>
              <a:t/>
            </a:r>
            <a:br>
              <a:rPr lang="tr-TR" dirty="0" smtClean="0"/>
            </a:b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1143000"/>
          </a:xfrm>
        </p:spPr>
        <p:txBody>
          <a:bodyPr/>
          <a:lstStyle/>
          <a:p>
            <a:r>
              <a:rPr lang="tr-TR" dirty="0" smtClean="0">
                <a:latin typeface="Comic Sans MS" pitchFamily="66" charset="0"/>
              </a:rPr>
              <a:t>Mikrocerrahi Ameliyatı</a:t>
            </a:r>
            <a:endParaRPr lang="tr-TR" dirty="0">
              <a:latin typeface="Comic Sans MS" pitchFamily="66" charset="0"/>
            </a:endParaRPr>
          </a:p>
        </p:txBody>
      </p:sp>
      <p:pic>
        <p:nvPicPr>
          <p:cNvPr id="4" name="3 İçerik Yer Tutucusu" descr="el-cerrahisi-mikrocerrahi-merkezi2.jpg"/>
          <p:cNvPicPr>
            <a:picLocks noGrp="1" noChangeAspect="1"/>
          </p:cNvPicPr>
          <p:nvPr>
            <p:ph idx="1"/>
          </p:nvPr>
        </p:nvPicPr>
        <p:blipFill>
          <a:blip r:embed="rId2" cstate="print"/>
          <a:stretch>
            <a:fillRect/>
          </a:stretch>
        </p:blipFill>
        <p:spPr>
          <a:xfrm>
            <a:off x="0" y="1268760"/>
            <a:ext cx="9144000" cy="576064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340768"/>
            <a:ext cx="8229600" cy="4785395"/>
          </a:xfrm>
        </p:spPr>
        <p:txBody>
          <a:bodyPr/>
          <a:lstStyle/>
          <a:p>
            <a:r>
              <a:rPr lang="tr-TR" dirty="0" smtClean="0">
                <a:solidFill>
                  <a:srgbClr val="FF6600"/>
                </a:solidFill>
                <a:latin typeface="Comic Sans MS" pitchFamily="66" charset="0"/>
              </a:rPr>
              <a:t>Tüm bunların sonunda en önemli tedavi, tamamlayıcı rehabilitasyon uygulamalarıdır. Bilinçli ve tecrübeli uzmanlarca planlanan ve yapılan bir rehabilitasyon uygulaması bu tip cerrahi girişimlerin ayrılmaz bir parçası olup tedaviye en azından doğru yapılmış bir cerrahi girişim kadar katkıda bulunmaktadır.</a:t>
            </a:r>
            <a:endParaRPr lang="tr-TR" dirty="0">
              <a:solidFill>
                <a:srgbClr val="FF66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395536" y="692696"/>
            <a:ext cx="8229600" cy="1143000"/>
          </a:xfrm>
        </p:spPr>
        <p:txBody>
          <a:bodyPr>
            <a:normAutofit fontScale="90000"/>
          </a:bodyPr>
          <a:lstStyle/>
          <a:p>
            <a:pPr lvl="0"/>
            <a:r>
              <a:rPr lang="tr-TR" dirty="0" err="1" smtClean="0">
                <a:solidFill>
                  <a:srgbClr val="00FFCC"/>
                </a:solidFill>
                <a:latin typeface="Comic Sans MS" pitchFamily="66" charset="0"/>
              </a:rPr>
              <a:t>Mikrocerrahinin</a:t>
            </a:r>
            <a:r>
              <a:rPr lang="tr-TR" dirty="0" smtClean="0">
                <a:solidFill>
                  <a:srgbClr val="00FFCC"/>
                </a:solidFill>
                <a:latin typeface="Comic Sans MS" pitchFamily="66" charset="0"/>
              </a:rPr>
              <a:t> Temel Prensipleri</a:t>
            </a:r>
            <a:r>
              <a:rPr lang="tr-TR" b="1" dirty="0" smtClean="0">
                <a:solidFill>
                  <a:srgbClr val="00FFCC"/>
                </a:solidFill>
              </a:rPr>
              <a:t/>
            </a:r>
            <a:br>
              <a:rPr lang="tr-TR" b="1" dirty="0" smtClean="0">
                <a:solidFill>
                  <a:srgbClr val="00FFCC"/>
                </a:solidFill>
              </a:rPr>
            </a:br>
            <a:endParaRPr lang="tr-TR" dirty="0">
              <a:solidFill>
                <a:srgbClr val="00FFCC"/>
              </a:solidFill>
            </a:endParaRPr>
          </a:p>
        </p:txBody>
      </p:sp>
      <p:sp>
        <p:nvSpPr>
          <p:cNvPr id="3" name="2 İçerik Yer Tutucusu"/>
          <p:cNvSpPr>
            <a:spLocks noGrp="1"/>
          </p:cNvSpPr>
          <p:nvPr>
            <p:ph idx="1"/>
          </p:nvPr>
        </p:nvSpPr>
        <p:spPr>
          <a:xfrm>
            <a:off x="467544" y="1412776"/>
            <a:ext cx="8229600" cy="4525963"/>
          </a:xfrm>
        </p:spPr>
        <p:txBody>
          <a:bodyPr/>
          <a:lstStyle/>
          <a:p>
            <a:pPr lvl="0"/>
            <a:endParaRPr lang="tr-TR" dirty="0" smtClean="0">
              <a:latin typeface="Comic Sans MS" pitchFamily="66" charset="0"/>
            </a:endParaRPr>
          </a:p>
          <a:p>
            <a:pPr lvl="0"/>
            <a:r>
              <a:rPr lang="tr-TR" dirty="0" smtClean="0">
                <a:solidFill>
                  <a:srgbClr val="FFFF00"/>
                </a:solidFill>
                <a:latin typeface="Comic Sans MS" pitchFamily="66" charset="0"/>
              </a:rPr>
              <a:t>El ve göz koordinasyonu iyi olmalı, dokulara yaklaşımı nazik ve sabırlı olmalı,</a:t>
            </a:r>
          </a:p>
          <a:p>
            <a:r>
              <a:rPr lang="tr-TR" dirty="0" smtClean="0">
                <a:solidFill>
                  <a:srgbClr val="00FFCC"/>
                </a:solidFill>
                <a:latin typeface="Comic Sans MS" pitchFamily="66" charset="0"/>
              </a:rPr>
              <a:t>İyi bir çalışma ortamı bulunmalı, cerrahın el ve ön kolunun rahat çalışa­bileceği bir pozisyonda (yorulmaması için) olmalı,</a:t>
            </a:r>
            <a:endParaRPr lang="tr-TR" dirty="0">
              <a:solidFill>
                <a:srgbClr val="00FFCC"/>
              </a:solidFill>
              <a:latin typeface="Comic Sans MS" pitchFamily="66"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 (2).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FFFF">
            <a:alpha val="68000"/>
          </a:srgbClr>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80728"/>
            <a:ext cx="8229600" cy="5145435"/>
          </a:xfrm>
        </p:spPr>
        <p:txBody>
          <a:bodyPr>
            <a:normAutofit/>
          </a:bodyPr>
          <a:lstStyle/>
          <a:p>
            <a:pPr lvl="0"/>
            <a:r>
              <a:rPr lang="tr-TR" dirty="0" smtClean="0">
                <a:solidFill>
                  <a:srgbClr val="FF5050"/>
                </a:solidFill>
                <a:latin typeface="Comic Sans MS" pitchFamily="66" charset="0"/>
              </a:rPr>
              <a:t>Ameliyat sahasına erişimi kolay olmalı, yeterli görüş alanı sağlanmalıdır. Tam bir görüş alanının sağlanması için, otomatik </a:t>
            </a:r>
            <a:r>
              <a:rPr lang="tr-TR" dirty="0" err="1" smtClean="0">
                <a:solidFill>
                  <a:srgbClr val="FF5050"/>
                </a:solidFill>
                <a:latin typeface="Comic Sans MS" pitchFamily="66" charset="0"/>
              </a:rPr>
              <a:t>mikroekartörlerle</a:t>
            </a:r>
            <a:r>
              <a:rPr lang="tr-TR" dirty="0" smtClean="0">
                <a:solidFill>
                  <a:srgbClr val="FF5050"/>
                </a:solidFill>
                <a:latin typeface="Comic Sans MS" pitchFamily="66" charset="0"/>
              </a:rPr>
              <a:t> veya ilave cilt </a:t>
            </a:r>
            <a:r>
              <a:rPr lang="tr-TR" dirty="0" err="1" smtClean="0">
                <a:solidFill>
                  <a:srgbClr val="FF5050"/>
                </a:solidFill>
                <a:latin typeface="Comic Sans MS" pitchFamily="66" charset="0"/>
              </a:rPr>
              <a:t>kesileri</a:t>
            </a:r>
            <a:r>
              <a:rPr lang="tr-TR" dirty="0" smtClean="0">
                <a:solidFill>
                  <a:srgbClr val="FF5050"/>
                </a:solidFill>
                <a:latin typeface="Comic Sans MS" pitchFamily="66" charset="0"/>
              </a:rPr>
              <a:t> yapılarak alanın genişleştirilmesi gerekebilir. Böylece derin ve küçük alanlarda az efor </a:t>
            </a:r>
            <a:r>
              <a:rPr lang="tr-TR" dirty="0" err="1" smtClean="0">
                <a:solidFill>
                  <a:srgbClr val="FF5050"/>
                </a:solidFill>
                <a:latin typeface="Comic Sans MS" pitchFamily="66" charset="0"/>
              </a:rPr>
              <a:t>sarfedilir</a:t>
            </a:r>
            <a:r>
              <a:rPr lang="tr-TR" dirty="0" smtClean="0">
                <a:solidFill>
                  <a:srgbClr val="FF5050"/>
                </a:solidFill>
                <a:latin typeface="Comic Sans MS" pitchFamily="66" charset="0"/>
              </a:rPr>
              <a:t>, cerrah yorulmaz ve zaman kaybı olmaz,</a:t>
            </a:r>
          </a:p>
          <a:p>
            <a:pPr lvl="0"/>
            <a:r>
              <a:rPr lang="tr-TR" dirty="0" smtClean="0">
                <a:solidFill>
                  <a:srgbClr val="FFC000"/>
                </a:solidFill>
                <a:latin typeface="Comic Sans MS" pitchFamily="66" charset="0"/>
              </a:rPr>
              <a:t>Çalışılan sahanın uygun büyütülmesi gerekir,</a:t>
            </a:r>
          </a:p>
          <a:p>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dirty="0" smtClean="0">
                <a:latin typeface="Comic Sans MS" pitchFamily="66" charset="0"/>
              </a:rPr>
              <a:t>Uygun damar seçimi, yapılacak </a:t>
            </a:r>
            <a:r>
              <a:rPr lang="tr-TR" dirty="0" err="1" smtClean="0">
                <a:latin typeface="Comic Sans MS" pitchFamily="66" charset="0"/>
              </a:rPr>
              <a:t>anastomozlarda</a:t>
            </a:r>
            <a:r>
              <a:rPr lang="tr-TR" dirty="0" smtClean="0">
                <a:latin typeface="Comic Sans MS" pitchFamily="66" charset="0"/>
              </a:rPr>
              <a:t>, aynı çaptaki damarlar seçilmeli ve yapılan </a:t>
            </a:r>
            <a:r>
              <a:rPr lang="tr-TR" dirty="0" err="1" smtClean="0">
                <a:latin typeface="Comic Sans MS" pitchFamily="66" charset="0"/>
              </a:rPr>
              <a:t>anastomozların</a:t>
            </a:r>
            <a:r>
              <a:rPr lang="tr-TR" dirty="0" smtClean="0">
                <a:latin typeface="Comic Sans MS" pitchFamily="66" charset="0"/>
              </a:rPr>
              <a:t> damarın </a:t>
            </a:r>
            <a:r>
              <a:rPr lang="tr-TR" b="1" dirty="0" smtClean="0">
                <a:latin typeface="Comic Sans MS" pitchFamily="66" charset="0"/>
              </a:rPr>
              <a:t>çatallaştığı yerlerden </a:t>
            </a:r>
            <a:r>
              <a:rPr lang="tr-TR" dirty="0" smtClean="0">
                <a:latin typeface="Comic Sans MS" pitchFamily="66" charset="0"/>
              </a:rPr>
              <a:t>uzakta olması (</a:t>
            </a:r>
            <a:r>
              <a:rPr lang="tr-TR" dirty="0" err="1" smtClean="0">
                <a:latin typeface="Comic Sans MS" pitchFamily="66" charset="0"/>
              </a:rPr>
              <a:t>toromboz</a:t>
            </a:r>
            <a:r>
              <a:rPr lang="tr-TR" dirty="0" smtClean="0">
                <a:latin typeface="Comic Sans MS" pitchFamily="66" charset="0"/>
              </a:rPr>
              <a:t> oluşumu) gerekir, iyi </a:t>
            </a:r>
            <a:r>
              <a:rPr lang="tr-TR" dirty="0" err="1" smtClean="0">
                <a:latin typeface="Comic Sans MS" pitchFamily="66" charset="0"/>
              </a:rPr>
              <a:t>hemostaz</a:t>
            </a:r>
            <a:r>
              <a:rPr lang="tr-TR" dirty="0" smtClean="0">
                <a:latin typeface="Comic Sans MS" pitchFamily="66" charset="0"/>
              </a:rPr>
              <a:t> yapılmalı ve iyi araç ve gereç donatımıdır.</a:t>
            </a:r>
          </a:p>
          <a:p>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latin typeface="Comic Sans MS" pitchFamily="66" charset="0"/>
              </a:rPr>
              <a:t>Mikrocerrahide</a:t>
            </a:r>
            <a:r>
              <a:rPr lang="tr-TR" dirty="0" smtClean="0">
                <a:latin typeface="Comic Sans MS" pitchFamily="66" charset="0"/>
              </a:rPr>
              <a:t> Kullanılan Araç ve Gereçler</a:t>
            </a:r>
            <a:endParaRPr lang="tr-TR" dirty="0">
              <a:latin typeface="Comic Sans MS" pitchFamily="66" charset="0"/>
            </a:endParaRPr>
          </a:p>
        </p:txBody>
      </p:sp>
      <p:sp>
        <p:nvSpPr>
          <p:cNvPr id="3" name="2 İçerik Yer Tutucusu"/>
          <p:cNvSpPr>
            <a:spLocks noGrp="1"/>
          </p:cNvSpPr>
          <p:nvPr>
            <p:ph idx="1"/>
          </p:nvPr>
        </p:nvSpPr>
        <p:spPr/>
        <p:txBody>
          <a:bodyPr/>
          <a:lstStyle/>
          <a:p>
            <a:endParaRPr lang="tr-TR" dirty="0" smtClean="0">
              <a:latin typeface="Comic Sans MS" pitchFamily="66" charset="0"/>
            </a:endParaRPr>
          </a:p>
          <a:p>
            <a:r>
              <a:rPr lang="tr-TR" dirty="0" smtClean="0">
                <a:latin typeface="Comic Sans MS" pitchFamily="66" charset="0"/>
              </a:rPr>
              <a:t>Mikrocerrahi aletleri ince materyalle çalışabilecek kalitede, az sayıda, basit ve işlevsel olmalı fakat parlama yapmamalıdır. Mikrocerrahi genel olarak cerrahi mikroskop kullanımını gerektirir. Bununla birlikte cerrahi luplar da kullanılmaktadır.</a:t>
            </a:r>
            <a:endParaRPr lang="tr-TR" dirty="0">
              <a:latin typeface="Comic Sans MS" pitchFamily="66"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C:\Users\User\AppData\Local\Temp\FineReader12.00\media\image1.jpeg"/>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6FF99"/>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08720"/>
            <a:ext cx="8229600" cy="5217443"/>
          </a:xfrm>
        </p:spPr>
        <p:txBody>
          <a:bodyPr/>
          <a:lstStyle/>
          <a:p>
            <a:r>
              <a:rPr lang="tr-TR" dirty="0" smtClean="0">
                <a:solidFill>
                  <a:srgbClr val="7030A0"/>
                </a:solidFill>
                <a:latin typeface="Comic Sans MS" pitchFamily="66" charset="0"/>
              </a:rPr>
              <a:t>Cerrahi mikroskop: Mikroskoplar 6 kattan 40 kata kadar büyütme yapabilir. Bu büyütme damar ve sinir yapılarının ayrıntılı olarak incelenmesini sağlar. Cerrahi mikroskopta aydınlatma, uzaktaki ışık kaynağından fiber-optik sistemlerle ameliyat sahasına getirilen soğuk ışık aracılığı ile sağlanır</a:t>
            </a:r>
            <a:r>
              <a:rPr lang="tr-TR" dirty="0" smtClean="0">
                <a:latin typeface="Comic Sans MS" pitchFamily="66" charset="0"/>
              </a:rPr>
              <a:t>.</a:t>
            </a:r>
            <a:endParaRPr lang="tr-TR" dirty="0">
              <a:latin typeface="Comic Sans MS" pitchFamily="66"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lstStyle/>
          <a:p>
            <a:r>
              <a:rPr lang="tr-TR" dirty="0" smtClean="0"/>
              <a:t>Cerrahi Mikroskop</a:t>
            </a:r>
            <a:endParaRPr lang="tr-TR" dirty="0"/>
          </a:p>
        </p:txBody>
      </p:sp>
      <p:pic>
        <p:nvPicPr>
          <p:cNvPr id="4" name="3 İçerik Yer Tutucusu" descr="1222manuel-5.jpg"/>
          <p:cNvPicPr>
            <a:picLocks noGrp="1" noChangeAspect="1"/>
          </p:cNvPicPr>
          <p:nvPr>
            <p:ph idx="1"/>
          </p:nvPr>
        </p:nvPicPr>
        <p:blipFill>
          <a:blip r:embed="rId2" cstate="print"/>
          <a:stretch>
            <a:fillRect/>
          </a:stretch>
        </p:blipFill>
        <p:spPr>
          <a:xfrm>
            <a:off x="0" y="980728"/>
            <a:ext cx="9144000" cy="5877272"/>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C0066">
            <a:alpha val="89000"/>
          </a:srgbClr>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80728"/>
            <a:ext cx="8229600" cy="5145435"/>
          </a:xfrm>
        </p:spPr>
        <p:txBody>
          <a:bodyPr>
            <a:normAutofit lnSpcReduction="10000"/>
          </a:bodyPr>
          <a:lstStyle/>
          <a:p>
            <a:r>
              <a:rPr lang="tr-TR" dirty="0" err="1" smtClean="0">
                <a:solidFill>
                  <a:srgbClr val="FFC000"/>
                </a:solidFill>
                <a:latin typeface="Comic Sans MS" pitchFamily="66" charset="0"/>
              </a:rPr>
              <a:t>Mikromakas</a:t>
            </a:r>
            <a:r>
              <a:rPr lang="tr-TR" dirty="0" smtClean="0">
                <a:solidFill>
                  <a:srgbClr val="FFC000"/>
                </a:solidFill>
                <a:latin typeface="Comic Sans MS" pitchFamily="66" charset="0"/>
              </a:rPr>
              <a:t>:</a:t>
            </a:r>
            <a:r>
              <a:rPr lang="tr-TR" dirty="0" smtClean="0">
                <a:latin typeface="Comic Sans MS" pitchFamily="66" charset="0"/>
              </a:rPr>
              <a:t> Son derece keskin ve küçük olduğundan zor yerlere</a:t>
            </a:r>
            <a:br>
              <a:rPr lang="tr-TR" dirty="0" smtClean="0">
                <a:latin typeface="Comic Sans MS" pitchFamily="66" charset="0"/>
              </a:rPr>
            </a:br>
            <a:r>
              <a:rPr lang="tr-TR" dirty="0" smtClean="0">
                <a:latin typeface="Comic Sans MS" pitchFamily="66" charset="0"/>
              </a:rPr>
              <a:t>ulaşmak için idealdir.</a:t>
            </a:r>
            <a:br>
              <a:rPr lang="tr-TR" dirty="0" smtClean="0">
                <a:latin typeface="Comic Sans MS" pitchFamily="66" charset="0"/>
              </a:rPr>
            </a:br>
            <a:endParaRPr lang="tr-TR" dirty="0" smtClean="0">
              <a:latin typeface="Comic Sans MS" pitchFamily="66" charset="0"/>
            </a:endParaRPr>
          </a:p>
          <a:p>
            <a:r>
              <a:rPr lang="tr-TR" dirty="0" err="1" smtClean="0">
                <a:solidFill>
                  <a:srgbClr val="FFC000"/>
                </a:solidFill>
                <a:latin typeface="Comic Sans MS" pitchFamily="66" charset="0"/>
              </a:rPr>
              <a:t>Mikrobistürü</a:t>
            </a:r>
            <a:r>
              <a:rPr lang="tr-TR" dirty="0" smtClean="0">
                <a:solidFill>
                  <a:srgbClr val="FFC000"/>
                </a:solidFill>
                <a:latin typeface="Comic Sans MS" pitchFamily="66" charset="0"/>
              </a:rPr>
              <a:t>: </a:t>
            </a:r>
            <a:r>
              <a:rPr lang="tr-TR" dirty="0" smtClean="0">
                <a:latin typeface="Comic Sans MS" pitchFamily="66" charset="0"/>
              </a:rPr>
              <a:t>Genellikle elmas uçlu, hassas bisturilerdir.</a:t>
            </a:r>
            <a:br>
              <a:rPr lang="tr-TR" dirty="0" smtClean="0">
                <a:latin typeface="Comic Sans MS" pitchFamily="66" charset="0"/>
              </a:rPr>
            </a:br>
            <a:endParaRPr lang="tr-TR" dirty="0" smtClean="0">
              <a:latin typeface="Comic Sans MS" pitchFamily="66" charset="0"/>
            </a:endParaRPr>
          </a:p>
          <a:p>
            <a:r>
              <a:rPr lang="tr-TR" dirty="0" err="1" smtClean="0">
                <a:solidFill>
                  <a:srgbClr val="FFC000"/>
                </a:solidFill>
                <a:latin typeface="Comic Sans MS" pitchFamily="66" charset="0"/>
              </a:rPr>
              <a:t>Mikroklempler</a:t>
            </a:r>
            <a:r>
              <a:rPr lang="tr-TR" dirty="0" smtClean="0">
                <a:solidFill>
                  <a:srgbClr val="FFC000"/>
                </a:solidFill>
                <a:latin typeface="Comic Sans MS" pitchFamily="66" charset="0"/>
              </a:rPr>
              <a:t>: </a:t>
            </a:r>
            <a:r>
              <a:rPr lang="tr-TR" dirty="0" smtClean="0">
                <a:latin typeface="Comic Sans MS" pitchFamily="66" charset="0"/>
              </a:rPr>
              <a:t>Kan akımını engellerken damara hasar vermemesi önemli</a:t>
            </a:r>
            <a:br>
              <a:rPr lang="tr-TR" dirty="0" smtClean="0">
                <a:latin typeface="Comic Sans MS" pitchFamily="66" charset="0"/>
              </a:rPr>
            </a:br>
            <a:r>
              <a:rPr lang="tr-TR" dirty="0" smtClean="0">
                <a:latin typeface="Comic Sans MS" pitchFamily="66" charset="0"/>
              </a:rPr>
              <a:t>özelliğidir.</a:t>
            </a:r>
            <a:endParaRPr lang="tr-TR" dirty="0">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8229600" cy="5289451"/>
          </a:xfrm>
        </p:spPr>
        <p:txBody>
          <a:bodyPr>
            <a:normAutofit/>
          </a:bodyPr>
          <a:lstStyle/>
          <a:p>
            <a:r>
              <a:rPr lang="tr-TR" dirty="0" smtClean="0">
                <a:solidFill>
                  <a:srgbClr val="00B050"/>
                </a:solidFill>
                <a:latin typeface="Comic Sans MS" pitchFamily="66" charset="0"/>
              </a:rPr>
              <a:t>Bugün göz ameliyatlarında beyin cerrahisinde ve diğer bazı branşlarda ameliyat mikroskobu yaygın olarak kullanılmaktadır. </a:t>
            </a:r>
          </a:p>
          <a:p>
            <a:r>
              <a:rPr lang="tr-TR" dirty="0" smtClean="0">
                <a:solidFill>
                  <a:srgbClr val="FFFF00"/>
                </a:solidFill>
                <a:latin typeface="Comic Sans MS" pitchFamily="66" charset="0"/>
              </a:rPr>
              <a:t>Genelde mikro cerrahi ameliyatlar dendiğinde ise travma sonrası kopan parmak, el-kol, bacak gibi vücut kısımlarının yeniden yerine dikilmesi akla gelmektedir.</a:t>
            </a:r>
            <a:endParaRPr lang="tr-TR" dirty="0">
              <a:solidFill>
                <a:srgbClr val="FFFF00"/>
              </a:solidFill>
              <a:latin typeface="Comic Sans MS" pitchFamily="66"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lstStyle/>
          <a:p>
            <a:r>
              <a:rPr lang="tr-TR" dirty="0" err="1" smtClean="0"/>
              <a:t>Mikromakas</a:t>
            </a:r>
            <a:endParaRPr lang="tr-TR" dirty="0"/>
          </a:p>
        </p:txBody>
      </p:sp>
      <p:pic>
        <p:nvPicPr>
          <p:cNvPr id="4" name="3 İçerik Yer Tutucusu" descr="FB,575,52,fd966180-makas-mikro-cerrahi-ocean.png"/>
          <p:cNvPicPr>
            <a:picLocks noGrp="1" noChangeAspect="1"/>
          </p:cNvPicPr>
          <p:nvPr>
            <p:ph idx="1"/>
          </p:nvPr>
        </p:nvPicPr>
        <p:blipFill>
          <a:blip r:embed="rId2" cstate="print"/>
          <a:stretch>
            <a:fillRect/>
          </a:stretch>
        </p:blipFill>
        <p:spPr>
          <a:xfrm>
            <a:off x="0" y="1124744"/>
            <a:ext cx="9144000" cy="5733256"/>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0"/>
            <a:ext cx="8229600" cy="1143000"/>
          </a:xfrm>
        </p:spPr>
        <p:txBody>
          <a:bodyPr/>
          <a:lstStyle/>
          <a:p>
            <a:r>
              <a:rPr lang="tr-TR" dirty="0" err="1" smtClean="0"/>
              <a:t>Mikrobistüri</a:t>
            </a:r>
            <a:endParaRPr lang="tr-TR" dirty="0"/>
          </a:p>
        </p:txBody>
      </p:sp>
      <p:pic>
        <p:nvPicPr>
          <p:cNvPr id="4" name="3 İçerik Yer Tutucusu" descr="CC8-418.jpg"/>
          <p:cNvPicPr>
            <a:picLocks noGrp="1" noChangeAspect="1"/>
          </p:cNvPicPr>
          <p:nvPr>
            <p:ph idx="1"/>
          </p:nvPr>
        </p:nvPicPr>
        <p:blipFill>
          <a:blip r:embed="rId2" cstate="print"/>
          <a:stretch>
            <a:fillRect/>
          </a:stretch>
        </p:blipFill>
        <p:spPr>
          <a:xfrm>
            <a:off x="0" y="1124744"/>
            <a:ext cx="9144000" cy="5733256"/>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lstStyle/>
          <a:p>
            <a:r>
              <a:rPr lang="tr-TR" dirty="0" err="1" smtClean="0"/>
              <a:t>Mikroklemp</a:t>
            </a:r>
            <a:endParaRPr lang="tr-TR" dirty="0"/>
          </a:p>
        </p:txBody>
      </p:sp>
      <p:pic>
        <p:nvPicPr>
          <p:cNvPr id="4" name="3 İçerik Yer Tutucusu" descr="AA6-100.jpg"/>
          <p:cNvPicPr>
            <a:picLocks noGrp="1" noChangeAspect="1"/>
          </p:cNvPicPr>
          <p:nvPr>
            <p:ph idx="1"/>
          </p:nvPr>
        </p:nvPicPr>
        <p:blipFill>
          <a:blip r:embed="rId2" cstate="print"/>
          <a:stretch>
            <a:fillRect/>
          </a:stretch>
        </p:blipFill>
        <p:spPr>
          <a:xfrm>
            <a:off x="0" y="1052736"/>
            <a:ext cx="9144000" cy="5805264"/>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52736"/>
            <a:ext cx="8229600" cy="5073427"/>
          </a:xfrm>
        </p:spPr>
        <p:txBody>
          <a:bodyPr>
            <a:normAutofit/>
          </a:bodyPr>
          <a:lstStyle/>
          <a:p>
            <a:r>
              <a:rPr lang="tr-TR" dirty="0" err="1" smtClean="0">
                <a:solidFill>
                  <a:srgbClr val="FF0000"/>
                </a:solidFill>
                <a:latin typeface="Comic Sans MS" pitchFamily="66" charset="0"/>
              </a:rPr>
              <a:t>Klemp</a:t>
            </a:r>
            <a:r>
              <a:rPr lang="tr-TR" dirty="0" smtClean="0">
                <a:solidFill>
                  <a:srgbClr val="FF0000"/>
                </a:solidFill>
                <a:latin typeface="Comic Sans MS" pitchFamily="66" charset="0"/>
              </a:rPr>
              <a:t> tutma </a:t>
            </a:r>
            <a:r>
              <a:rPr lang="tr-TR" dirty="0" err="1" smtClean="0">
                <a:solidFill>
                  <a:srgbClr val="FF0000"/>
                </a:solidFill>
                <a:latin typeface="Comic Sans MS" pitchFamily="66" charset="0"/>
              </a:rPr>
              <a:t>penseti</a:t>
            </a:r>
            <a:r>
              <a:rPr lang="tr-TR" dirty="0" smtClean="0">
                <a:latin typeface="Comic Sans MS" pitchFamily="66" charset="0"/>
              </a:rPr>
              <a:t>: </a:t>
            </a:r>
            <a:r>
              <a:rPr lang="tr-TR" dirty="0" err="1" smtClean="0">
                <a:latin typeface="Comic Sans MS" pitchFamily="66" charset="0"/>
              </a:rPr>
              <a:t>Mikroklempler</a:t>
            </a:r>
            <a:r>
              <a:rPr lang="tr-TR" dirty="0" smtClean="0">
                <a:latin typeface="Comic Sans MS" pitchFamily="66" charset="0"/>
              </a:rPr>
              <a:t> bu </a:t>
            </a:r>
            <a:r>
              <a:rPr lang="tr-TR" dirty="0" err="1" smtClean="0">
                <a:latin typeface="Comic Sans MS" pitchFamily="66" charset="0"/>
              </a:rPr>
              <a:t>pensetlerle</a:t>
            </a:r>
            <a:r>
              <a:rPr lang="tr-TR" dirty="0" smtClean="0">
                <a:latin typeface="Comic Sans MS" pitchFamily="66" charset="0"/>
              </a:rPr>
              <a:t> tutulur.</a:t>
            </a:r>
            <a:br>
              <a:rPr lang="tr-TR" dirty="0" smtClean="0">
                <a:latin typeface="Comic Sans MS" pitchFamily="66" charset="0"/>
              </a:rPr>
            </a:br>
            <a:endParaRPr lang="tr-TR" dirty="0" smtClean="0">
              <a:latin typeface="Comic Sans MS" pitchFamily="66" charset="0"/>
            </a:endParaRPr>
          </a:p>
          <a:p>
            <a:r>
              <a:rPr lang="tr-TR" dirty="0" smtClean="0">
                <a:solidFill>
                  <a:srgbClr val="FF0000"/>
                </a:solidFill>
                <a:latin typeface="Comic Sans MS" pitchFamily="66" charset="0"/>
              </a:rPr>
              <a:t>Kuyumcu </a:t>
            </a:r>
            <a:r>
              <a:rPr lang="tr-TR" dirty="0" err="1" smtClean="0">
                <a:solidFill>
                  <a:srgbClr val="FF0000"/>
                </a:solidFill>
                <a:latin typeface="Comic Sans MS" pitchFamily="66" charset="0"/>
              </a:rPr>
              <a:t>pensetleri</a:t>
            </a:r>
            <a:r>
              <a:rPr lang="tr-TR" dirty="0" smtClean="0">
                <a:solidFill>
                  <a:srgbClr val="FF0000"/>
                </a:solidFill>
                <a:latin typeface="Comic Sans MS" pitchFamily="66" charset="0"/>
              </a:rPr>
              <a:t>:</a:t>
            </a:r>
            <a:r>
              <a:rPr lang="tr-TR" dirty="0" smtClean="0">
                <a:latin typeface="Comic Sans MS" pitchFamily="66" charset="0"/>
              </a:rPr>
              <a:t> önce dokuların tutulmasında kullanılır.</a:t>
            </a:r>
            <a:br>
              <a:rPr lang="tr-TR" dirty="0" smtClean="0">
                <a:latin typeface="Comic Sans MS" pitchFamily="66" charset="0"/>
              </a:rPr>
            </a:br>
            <a:endParaRPr lang="tr-TR" dirty="0" smtClean="0">
              <a:latin typeface="Comic Sans MS" pitchFamily="66" charset="0"/>
            </a:endParaRPr>
          </a:p>
          <a:p>
            <a:r>
              <a:rPr lang="tr-TR" dirty="0" err="1" smtClean="0">
                <a:solidFill>
                  <a:srgbClr val="FF0000"/>
                </a:solidFill>
                <a:latin typeface="Comic Sans MS" pitchFamily="66" charset="0"/>
              </a:rPr>
              <a:t>Mikroportegüler</a:t>
            </a:r>
            <a:r>
              <a:rPr lang="tr-TR" dirty="0" smtClean="0">
                <a:solidFill>
                  <a:srgbClr val="FF0000"/>
                </a:solidFill>
                <a:latin typeface="Comic Sans MS" pitchFamily="66" charset="0"/>
              </a:rPr>
              <a:t>:</a:t>
            </a:r>
            <a:r>
              <a:rPr lang="tr-TR" dirty="0" smtClean="0">
                <a:latin typeface="Comic Sans MS" pitchFamily="66" charset="0"/>
              </a:rPr>
              <a:t> önce </a:t>
            </a:r>
            <a:r>
              <a:rPr lang="tr-TR" dirty="0" err="1" smtClean="0">
                <a:latin typeface="Comic Sans MS" pitchFamily="66" charset="0"/>
              </a:rPr>
              <a:t>sütur</a:t>
            </a:r>
            <a:r>
              <a:rPr lang="tr-TR" dirty="0" smtClean="0">
                <a:latin typeface="Comic Sans MS" pitchFamily="66" charset="0"/>
              </a:rPr>
              <a:t> materyallerini tutabilecek özelliktedir.</a:t>
            </a:r>
            <a:br>
              <a:rPr lang="tr-TR" dirty="0" smtClean="0">
                <a:latin typeface="Comic Sans MS" pitchFamily="66" charset="0"/>
              </a:rPr>
            </a:br>
            <a:endParaRPr lang="tr-TR" dirty="0" smtClean="0">
              <a:latin typeface="Comic Sans MS" pitchFamily="66"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lstStyle/>
          <a:p>
            <a:r>
              <a:rPr lang="tr-TR" dirty="0" err="1" smtClean="0"/>
              <a:t>Klemp</a:t>
            </a:r>
            <a:r>
              <a:rPr lang="tr-TR" dirty="0" smtClean="0"/>
              <a:t> Tutma </a:t>
            </a:r>
            <a:r>
              <a:rPr lang="tr-TR" dirty="0" err="1" smtClean="0"/>
              <a:t>Penseti</a:t>
            </a:r>
            <a:endParaRPr lang="tr-TR" dirty="0"/>
          </a:p>
        </p:txBody>
      </p:sp>
      <p:pic>
        <p:nvPicPr>
          <p:cNvPr id="4" name="3 İçerik Yer Tutucusu" descr="12.jpg"/>
          <p:cNvPicPr>
            <a:picLocks noGrp="1" noChangeAspect="1"/>
          </p:cNvPicPr>
          <p:nvPr>
            <p:ph idx="1"/>
          </p:nvPr>
        </p:nvPicPr>
        <p:blipFill>
          <a:blip r:embed="rId2" cstate="print"/>
          <a:stretch>
            <a:fillRect/>
          </a:stretch>
        </p:blipFill>
        <p:spPr>
          <a:xfrm>
            <a:off x="0" y="1052736"/>
            <a:ext cx="9144000" cy="5805264"/>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Mikroportregü</a:t>
            </a:r>
            <a:endParaRPr lang="tr-TR" dirty="0"/>
          </a:p>
        </p:txBody>
      </p:sp>
      <p:pic>
        <p:nvPicPr>
          <p:cNvPr id="4" name="3 İçerik Yer Tutucusu" descr="68590564303042012190812.jpg"/>
          <p:cNvPicPr>
            <a:picLocks noGrp="1" noChangeAspect="1"/>
          </p:cNvPicPr>
          <p:nvPr>
            <p:ph idx="1"/>
          </p:nvPr>
        </p:nvPicPr>
        <p:blipFill>
          <a:blip r:embed="rId2" cstate="print"/>
          <a:stretch>
            <a:fillRect/>
          </a:stretch>
        </p:blipFill>
        <p:spPr>
          <a:xfrm>
            <a:off x="0" y="1484784"/>
            <a:ext cx="8820471" cy="5184576"/>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80728"/>
            <a:ext cx="8229600" cy="5145435"/>
          </a:xfrm>
        </p:spPr>
        <p:txBody>
          <a:bodyPr>
            <a:normAutofit fontScale="92500" lnSpcReduction="20000"/>
          </a:bodyPr>
          <a:lstStyle/>
          <a:p>
            <a:r>
              <a:rPr lang="tr-TR" dirty="0" smtClean="0">
                <a:solidFill>
                  <a:srgbClr val="FF33CC"/>
                </a:solidFill>
                <a:latin typeface="Comic Sans MS" pitchFamily="66" charset="0"/>
              </a:rPr>
              <a:t>Otomatik </a:t>
            </a:r>
            <a:r>
              <a:rPr lang="tr-TR" dirty="0" err="1" smtClean="0">
                <a:solidFill>
                  <a:srgbClr val="FF33CC"/>
                </a:solidFill>
                <a:latin typeface="Comic Sans MS" pitchFamily="66" charset="0"/>
              </a:rPr>
              <a:t>ekartörler</a:t>
            </a:r>
            <a:r>
              <a:rPr lang="tr-TR" dirty="0" smtClean="0">
                <a:solidFill>
                  <a:srgbClr val="FF33CC"/>
                </a:solidFill>
                <a:latin typeface="Comic Sans MS" pitchFamily="66" charset="0"/>
              </a:rPr>
              <a:t>: </a:t>
            </a:r>
            <a:r>
              <a:rPr lang="tr-TR" dirty="0" smtClean="0">
                <a:latin typeface="Comic Sans MS" pitchFamily="66" charset="0"/>
              </a:rPr>
              <a:t>Çalışma yapılacak mikroskop alanını çevre</a:t>
            </a:r>
            <a:br>
              <a:rPr lang="tr-TR" dirty="0" smtClean="0">
                <a:latin typeface="Comic Sans MS" pitchFamily="66" charset="0"/>
              </a:rPr>
            </a:br>
            <a:r>
              <a:rPr lang="tr-TR" dirty="0" smtClean="0">
                <a:latin typeface="Comic Sans MS" pitchFamily="66" charset="0"/>
              </a:rPr>
              <a:t>dokulardan ayırmak için kullanılır.</a:t>
            </a:r>
          </a:p>
          <a:p>
            <a:endParaRPr lang="tr-TR" dirty="0" smtClean="0">
              <a:latin typeface="Comic Sans MS" pitchFamily="66" charset="0"/>
            </a:endParaRPr>
          </a:p>
          <a:p>
            <a:r>
              <a:rPr lang="tr-TR" dirty="0" err="1" smtClean="0">
                <a:solidFill>
                  <a:srgbClr val="FF33CC"/>
                </a:solidFill>
                <a:latin typeface="Comic Sans MS" pitchFamily="66" charset="0"/>
              </a:rPr>
              <a:t>Mikrosüturlar</a:t>
            </a:r>
            <a:r>
              <a:rPr lang="tr-TR" dirty="0" smtClean="0">
                <a:solidFill>
                  <a:srgbClr val="FF33CC"/>
                </a:solidFill>
                <a:latin typeface="Comic Sans MS" pitchFamily="66" charset="0"/>
              </a:rPr>
              <a:t>:</a:t>
            </a:r>
            <a:r>
              <a:rPr lang="tr-TR" dirty="0" smtClean="0">
                <a:latin typeface="Comic Sans MS" pitchFamily="66" charset="0"/>
              </a:rPr>
              <a:t> İğneler 50-70-100 mikron çapında ve uçları</a:t>
            </a:r>
            <a:br>
              <a:rPr lang="tr-TR" dirty="0" smtClean="0">
                <a:latin typeface="Comic Sans MS" pitchFamily="66" charset="0"/>
              </a:rPr>
            </a:br>
            <a:r>
              <a:rPr lang="tr-TR" dirty="0" err="1" smtClean="0">
                <a:latin typeface="Comic Sans MS" pitchFamily="66" charset="0"/>
              </a:rPr>
              <a:t>atravmatiktir</a:t>
            </a:r>
            <a:r>
              <a:rPr lang="tr-TR" dirty="0" smtClean="0">
                <a:latin typeface="Comic Sans MS" pitchFamily="66" charset="0"/>
              </a:rPr>
              <a:t>. Bu nedenle </a:t>
            </a:r>
            <a:r>
              <a:rPr lang="tr-TR" dirty="0" err="1" smtClean="0">
                <a:latin typeface="Comic Sans MS" pitchFamily="66" charset="0"/>
              </a:rPr>
              <a:t>süturlar</a:t>
            </a:r>
            <a:r>
              <a:rPr lang="tr-TR" dirty="0" smtClean="0">
                <a:latin typeface="Comic Sans MS" pitchFamily="66" charset="0"/>
              </a:rPr>
              <a:t> atılabilir.</a:t>
            </a:r>
            <a:br>
              <a:rPr lang="tr-TR" dirty="0" smtClean="0">
                <a:latin typeface="Comic Sans MS" pitchFamily="66" charset="0"/>
              </a:rPr>
            </a:br>
            <a:endParaRPr lang="tr-TR" dirty="0" smtClean="0">
              <a:latin typeface="Comic Sans MS" pitchFamily="66" charset="0"/>
            </a:endParaRPr>
          </a:p>
          <a:p>
            <a:r>
              <a:rPr lang="tr-TR" dirty="0" err="1" smtClean="0">
                <a:solidFill>
                  <a:srgbClr val="FF33CC"/>
                </a:solidFill>
                <a:latin typeface="Comic Sans MS" pitchFamily="66" charset="0"/>
              </a:rPr>
              <a:t>İrigasyon</a:t>
            </a:r>
            <a:r>
              <a:rPr lang="tr-TR" dirty="0" smtClean="0">
                <a:solidFill>
                  <a:srgbClr val="FF33CC"/>
                </a:solidFill>
                <a:latin typeface="Comic Sans MS" pitchFamily="66" charset="0"/>
              </a:rPr>
              <a:t> </a:t>
            </a:r>
            <a:r>
              <a:rPr lang="tr-TR" dirty="0" err="1" smtClean="0">
                <a:solidFill>
                  <a:srgbClr val="FF33CC"/>
                </a:solidFill>
                <a:latin typeface="Comic Sans MS" pitchFamily="66" charset="0"/>
              </a:rPr>
              <a:t>kanülü</a:t>
            </a:r>
            <a:r>
              <a:rPr lang="tr-TR" dirty="0" smtClean="0">
                <a:solidFill>
                  <a:srgbClr val="FF33CC"/>
                </a:solidFill>
                <a:latin typeface="Comic Sans MS" pitchFamily="66" charset="0"/>
              </a:rPr>
              <a:t>: </a:t>
            </a:r>
            <a:r>
              <a:rPr lang="tr-TR" dirty="0" smtClean="0">
                <a:latin typeface="Comic Sans MS" pitchFamily="66" charset="0"/>
              </a:rPr>
              <a:t>Ameliyat alanın </a:t>
            </a:r>
            <a:r>
              <a:rPr lang="tr-TR" dirty="0" err="1" smtClean="0">
                <a:latin typeface="Comic Sans MS" pitchFamily="66" charset="0"/>
              </a:rPr>
              <a:t>irrige</a:t>
            </a:r>
            <a:r>
              <a:rPr lang="tr-TR" dirty="0" smtClean="0">
                <a:latin typeface="Comic Sans MS" pitchFamily="66" charset="0"/>
              </a:rPr>
              <a:t> (yıkama) edilmesi, damar</a:t>
            </a:r>
            <a:br>
              <a:rPr lang="tr-TR" dirty="0" smtClean="0">
                <a:latin typeface="Comic Sans MS" pitchFamily="66" charset="0"/>
              </a:rPr>
            </a:br>
            <a:r>
              <a:rPr lang="tr-TR" dirty="0" smtClean="0">
                <a:latin typeface="Comic Sans MS" pitchFamily="66" charset="0"/>
              </a:rPr>
              <a:t>içindeki pıhtının giderilmesi veya alana solüsyon verilmesi için kullanılır.</a:t>
            </a:r>
            <a:endParaRPr lang="tr-TR" dirty="0">
              <a:latin typeface="Comic Sans MS" pitchFamily="66"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1143000"/>
          </a:xfrm>
        </p:spPr>
        <p:txBody>
          <a:bodyPr/>
          <a:lstStyle/>
          <a:p>
            <a:r>
              <a:rPr lang="tr-TR" dirty="0" smtClean="0"/>
              <a:t>Otomatik </a:t>
            </a:r>
            <a:r>
              <a:rPr lang="tr-TR" dirty="0" err="1" smtClean="0"/>
              <a:t>Ekartör</a:t>
            </a:r>
            <a:endParaRPr lang="tr-TR" dirty="0"/>
          </a:p>
        </p:txBody>
      </p:sp>
      <p:pic>
        <p:nvPicPr>
          <p:cNvPr id="4" name="3 İçerik Yer Tutucusu" descr="cerrahialet_14.jpg"/>
          <p:cNvPicPr>
            <a:picLocks noGrp="1" noChangeAspect="1"/>
          </p:cNvPicPr>
          <p:nvPr>
            <p:ph idx="1"/>
          </p:nvPr>
        </p:nvPicPr>
        <p:blipFill>
          <a:blip r:embed="rId2" cstate="print"/>
          <a:stretch>
            <a:fillRect/>
          </a:stretch>
        </p:blipFill>
        <p:spPr>
          <a:xfrm>
            <a:off x="0" y="1052736"/>
            <a:ext cx="9144000" cy="5805264"/>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lstStyle/>
          <a:p>
            <a:r>
              <a:rPr lang="tr-TR" dirty="0" err="1" smtClean="0"/>
              <a:t>İrrigasyon</a:t>
            </a:r>
            <a:r>
              <a:rPr lang="tr-TR" dirty="0" smtClean="0"/>
              <a:t> </a:t>
            </a:r>
            <a:r>
              <a:rPr lang="tr-TR" dirty="0" err="1" smtClean="0"/>
              <a:t>Kanülü</a:t>
            </a:r>
            <a:endParaRPr lang="tr-TR" dirty="0"/>
          </a:p>
        </p:txBody>
      </p:sp>
      <p:pic>
        <p:nvPicPr>
          <p:cNvPr id="4" name="3 İçerik Yer Tutucusu" descr="indir (3).jpg"/>
          <p:cNvPicPr>
            <a:picLocks noGrp="1" noChangeAspect="1"/>
          </p:cNvPicPr>
          <p:nvPr>
            <p:ph idx="1"/>
          </p:nvPr>
        </p:nvPicPr>
        <p:blipFill>
          <a:blip r:embed="rId2" cstate="print"/>
          <a:stretch>
            <a:fillRect/>
          </a:stretch>
        </p:blipFill>
        <p:spPr>
          <a:xfrm>
            <a:off x="0" y="1268760"/>
            <a:ext cx="9144000" cy="558924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err="1" smtClean="0">
                <a:solidFill>
                  <a:srgbClr val="FFFF00"/>
                </a:solidFill>
                <a:latin typeface="Comic Sans MS" pitchFamily="66" charset="0"/>
              </a:rPr>
              <a:t>Mikropensetler</a:t>
            </a:r>
            <a:r>
              <a:rPr lang="tr-TR" dirty="0" smtClean="0">
                <a:solidFill>
                  <a:srgbClr val="FFFF00"/>
                </a:solidFill>
                <a:latin typeface="Comic Sans MS" pitchFamily="66" charset="0"/>
              </a:rPr>
              <a:t>:</a:t>
            </a:r>
            <a:r>
              <a:rPr lang="tr-TR" dirty="0" smtClean="0">
                <a:latin typeface="Comic Sans MS" pitchFamily="66" charset="0"/>
              </a:rPr>
              <a:t> Kalınlık, uzunluk ve </a:t>
            </a:r>
            <a:r>
              <a:rPr lang="tr-TR" dirty="0" err="1" smtClean="0">
                <a:latin typeface="Comic Sans MS" pitchFamily="66" charset="0"/>
              </a:rPr>
              <a:t>kontakt</a:t>
            </a:r>
            <a:r>
              <a:rPr lang="tr-TR" dirty="0" smtClean="0">
                <a:latin typeface="Comic Sans MS" pitchFamily="66" charset="0"/>
              </a:rPr>
              <a:t> yüzlerinin genişliklerine göre numaralandırılırlar. İnce dokuların tutulmasında kullanıldığı gibi </a:t>
            </a:r>
            <a:r>
              <a:rPr lang="tr-TR" dirty="0" err="1" smtClean="0">
                <a:latin typeface="Comic Sans MS" pitchFamily="66" charset="0"/>
              </a:rPr>
              <a:t>portegü</a:t>
            </a:r>
            <a:r>
              <a:rPr lang="tr-TR" dirty="0" smtClean="0">
                <a:latin typeface="Comic Sans MS" pitchFamily="66" charset="0"/>
              </a:rPr>
              <a:t> yerine de kullanılabilirler. Bir </a:t>
            </a:r>
            <a:r>
              <a:rPr lang="tr-TR" dirty="0" err="1" smtClean="0">
                <a:latin typeface="Comic Sans MS" pitchFamily="66" charset="0"/>
              </a:rPr>
              <a:t>mikrocerrahi</a:t>
            </a:r>
            <a:r>
              <a:rPr lang="tr-TR" dirty="0" smtClean="0">
                <a:latin typeface="Comic Sans MS" pitchFamily="66" charset="0"/>
              </a:rPr>
              <a:t> setinde en az üç çeşit </a:t>
            </a:r>
            <a:r>
              <a:rPr lang="tr-TR" dirty="0" err="1" smtClean="0">
                <a:latin typeface="Comic Sans MS" pitchFamily="66" charset="0"/>
              </a:rPr>
              <a:t>penset</a:t>
            </a:r>
            <a:r>
              <a:rPr lang="tr-TR" dirty="0" smtClean="0">
                <a:latin typeface="Comic Sans MS" pitchFamily="66" charset="0"/>
              </a:rPr>
              <a:t> bulunmalıdır.</a:t>
            </a:r>
            <a:endParaRPr lang="tr-TR" dirty="0">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92696"/>
            <a:ext cx="8229600" cy="5433467"/>
          </a:xfrm>
        </p:spPr>
        <p:txBody>
          <a:bodyPr>
            <a:normAutofit/>
          </a:bodyPr>
          <a:lstStyle/>
          <a:p>
            <a:r>
              <a:rPr lang="tr-TR" dirty="0" smtClean="0">
                <a:solidFill>
                  <a:srgbClr val="FFFF00"/>
                </a:solidFill>
                <a:latin typeface="Comic Sans MS" pitchFamily="66" charset="0"/>
              </a:rPr>
              <a:t>Bu teknikte ameliyat mikroskobu ameliyat sahasını büyütmekte, çok ince damar sinir gibi dokuların detaylı görünümü elde edilmektedir.</a:t>
            </a:r>
            <a:r>
              <a:rPr lang="tr-TR" dirty="0" smtClean="0">
                <a:latin typeface="Comic Sans MS" pitchFamily="66" charset="0"/>
              </a:rPr>
              <a:t> </a:t>
            </a:r>
            <a:r>
              <a:rPr lang="tr-TR" dirty="0" smtClean="0">
                <a:solidFill>
                  <a:srgbClr val="7030A0"/>
                </a:solidFill>
                <a:latin typeface="Comic Sans MS" pitchFamily="66" charset="0"/>
              </a:rPr>
              <a:t>Bu konuda uzun bir eğitim süreci geçirmiş tecrübeli cerrahlar çok ince, çıplak gözle zor fark edilebilen dikiş malzemeleri ile mikro cerrahi ameliyatlarını yapmaktadırlar.</a:t>
            </a:r>
            <a:r>
              <a:rPr lang="tr-TR" dirty="0" smtClean="0">
                <a:latin typeface="Comic Sans MS" pitchFamily="66" charset="0"/>
              </a:rPr>
              <a:t/>
            </a:r>
            <a:br>
              <a:rPr lang="tr-TR" dirty="0" smtClean="0">
                <a:latin typeface="Comic Sans MS" pitchFamily="66" charset="0"/>
              </a:rPr>
            </a:br>
            <a:endParaRPr lang="tr-T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243408"/>
            <a:ext cx="8229600" cy="1143000"/>
          </a:xfrm>
        </p:spPr>
        <p:txBody>
          <a:bodyPr/>
          <a:lstStyle/>
          <a:p>
            <a:r>
              <a:rPr lang="tr-TR" dirty="0" err="1" smtClean="0"/>
              <a:t>Mikropenset</a:t>
            </a:r>
            <a:endParaRPr lang="tr-TR" dirty="0"/>
          </a:p>
        </p:txBody>
      </p:sp>
      <p:pic>
        <p:nvPicPr>
          <p:cNvPr id="4" name="3 İçerik Yer Tutucusu" descr="001 jen2-500x500.PNG"/>
          <p:cNvPicPr>
            <a:picLocks noGrp="1" noChangeAspect="1"/>
          </p:cNvPicPr>
          <p:nvPr>
            <p:ph idx="1"/>
          </p:nvPr>
        </p:nvPicPr>
        <p:blipFill>
          <a:blip r:embed="rId2" cstate="print"/>
          <a:stretch>
            <a:fillRect/>
          </a:stretch>
        </p:blipFill>
        <p:spPr>
          <a:xfrm>
            <a:off x="-396552" y="908720"/>
            <a:ext cx="9540552" cy="594928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9966FF">
            <a:alpha val="58000"/>
          </a:srgbClr>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24744"/>
            <a:ext cx="8229600" cy="5001419"/>
          </a:xfrm>
        </p:spPr>
        <p:txBody>
          <a:bodyPr/>
          <a:lstStyle/>
          <a:p>
            <a:pPr lvl="0"/>
            <a:r>
              <a:rPr lang="tr-TR" dirty="0" smtClean="0">
                <a:solidFill>
                  <a:srgbClr val="FFFF00"/>
                </a:solidFill>
                <a:latin typeface="Comic Sans MS" pitchFamily="66" charset="0"/>
              </a:rPr>
              <a:t>Damar-sinir </a:t>
            </a:r>
            <a:r>
              <a:rPr lang="tr-TR" dirty="0" err="1" smtClean="0">
                <a:solidFill>
                  <a:srgbClr val="FFFF00"/>
                </a:solidFill>
                <a:latin typeface="Comic Sans MS" pitchFamily="66" charset="0"/>
              </a:rPr>
              <a:t>aproksimatörleri</a:t>
            </a:r>
            <a:r>
              <a:rPr lang="tr-TR" dirty="0" smtClean="0">
                <a:solidFill>
                  <a:srgbClr val="FFFF00"/>
                </a:solidFill>
                <a:latin typeface="Comic Sans MS" pitchFamily="66" charset="0"/>
              </a:rPr>
              <a:t>: </a:t>
            </a:r>
            <a:r>
              <a:rPr lang="tr-TR" dirty="0" smtClean="0">
                <a:latin typeface="Comic Sans MS" pitchFamily="66" charset="0"/>
              </a:rPr>
              <a:t>kesik sinir uçlarının </a:t>
            </a:r>
            <a:r>
              <a:rPr lang="tr-TR" dirty="0" err="1" smtClean="0">
                <a:latin typeface="Comic Sans MS" pitchFamily="66" charset="0"/>
              </a:rPr>
              <a:t>nörorafi</a:t>
            </a:r>
            <a:r>
              <a:rPr lang="tr-TR" dirty="0" smtClean="0">
                <a:latin typeface="Comic Sans MS" pitchFamily="66" charset="0"/>
              </a:rPr>
              <a:t> ile karşı karşıya birleştirilmesi (</a:t>
            </a:r>
            <a:r>
              <a:rPr lang="tr-TR" dirty="0" err="1" smtClean="0">
                <a:latin typeface="Comic Sans MS" pitchFamily="66" charset="0"/>
              </a:rPr>
              <a:t>anastomozu</a:t>
            </a:r>
            <a:r>
              <a:rPr lang="tr-TR" dirty="0" smtClean="0">
                <a:latin typeface="Comic Sans MS" pitchFamily="66" charset="0"/>
              </a:rPr>
              <a:t>) için ince bir çubuk üzerinde hareket edebi­len, siniri sabitleştirmek için, sinir içinden </a:t>
            </a:r>
            <a:r>
              <a:rPr lang="tr-TR" dirty="0" err="1" smtClean="0">
                <a:latin typeface="Comic Sans MS" pitchFamily="66" charset="0"/>
              </a:rPr>
              <a:t>transvers</a:t>
            </a:r>
            <a:r>
              <a:rPr lang="tr-TR" dirty="0" smtClean="0">
                <a:latin typeface="Comic Sans MS" pitchFamily="66" charset="0"/>
              </a:rPr>
              <a:t> doğrultuda geçen ince bir iğnesi bulunan iki </a:t>
            </a:r>
            <a:r>
              <a:rPr lang="tr-TR" dirty="0" err="1" smtClean="0">
                <a:latin typeface="Comic Sans MS" pitchFamily="66" charset="0"/>
              </a:rPr>
              <a:t>mikroklempten</a:t>
            </a:r>
            <a:r>
              <a:rPr lang="tr-TR" dirty="0" smtClean="0">
                <a:latin typeface="Comic Sans MS" pitchFamily="66" charset="0"/>
              </a:rPr>
              <a:t> oluşan bir alettir.</a:t>
            </a:r>
          </a:p>
          <a:p>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76672"/>
            <a:ext cx="8229600" cy="1143000"/>
          </a:xfrm>
        </p:spPr>
        <p:txBody>
          <a:bodyPr>
            <a:normAutofit fontScale="90000"/>
          </a:bodyPr>
          <a:lstStyle/>
          <a:p>
            <a:pPr lvl="0"/>
            <a:r>
              <a:rPr lang="tr-TR" dirty="0" err="1" smtClean="0">
                <a:solidFill>
                  <a:srgbClr val="FFFF00"/>
                </a:solidFill>
                <a:latin typeface="Comic Sans MS" pitchFamily="66" charset="0"/>
              </a:rPr>
              <a:t>Anastomoz</a:t>
            </a:r>
            <a:r>
              <a:rPr lang="tr-TR" dirty="0" smtClean="0">
                <a:solidFill>
                  <a:srgbClr val="FFFF00"/>
                </a:solidFill>
                <a:latin typeface="Comic Sans MS" pitchFamily="66" charset="0"/>
              </a:rPr>
              <a:t> ve </a:t>
            </a:r>
            <a:r>
              <a:rPr lang="tr-TR" dirty="0" err="1" smtClean="0">
                <a:solidFill>
                  <a:srgbClr val="FFFF00"/>
                </a:solidFill>
                <a:latin typeface="Comic Sans MS" pitchFamily="66" charset="0"/>
              </a:rPr>
              <a:t>Anastomoz</a:t>
            </a:r>
            <a:r>
              <a:rPr lang="tr-TR" dirty="0" smtClean="0">
                <a:solidFill>
                  <a:srgbClr val="FFFF00"/>
                </a:solidFill>
                <a:latin typeface="Comic Sans MS" pitchFamily="66" charset="0"/>
              </a:rPr>
              <a:t> Başarısını Etkileyen Faktörler</a:t>
            </a:r>
            <a:r>
              <a:rPr lang="tr-TR" b="1" dirty="0" smtClean="0"/>
              <a:t/>
            </a:r>
            <a:br>
              <a:rPr lang="tr-TR" b="1" dirty="0" smtClean="0"/>
            </a:br>
            <a:endParaRPr lang="tr-TR" dirty="0"/>
          </a:p>
        </p:txBody>
      </p:sp>
      <p:sp>
        <p:nvSpPr>
          <p:cNvPr id="3" name="2 İçerik Yer Tutucusu"/>
          <p:cNvSpPr>
            <a:spLocks noGrp="1"/>
          </p:cNvSpPr>
          <p:nvPr>
            <p:ph idx="1"/>
          </p:nvPr>
        </p:nvSpPr>
        <p:spPr>
          <a:xfrm>
            <a:off x="467544" y="1844824"/>
            <a:ext cx="8229600" cy="4525963"/>
          </a:xfrm>
        </p:spPr>
        <p:txBody>
          <a:bodyPr/>
          <a:lstStyle/>
          <a:p>
            <a:r>
              <a:rPr lang="tr-TR" dirty="0" err="1" smtClean="0">
                <a:solidFill>
                  <a:srgbClr val="FFFF00"/>
                </a:solidFill>
                <a:latin typeface="Comic Sans MS" pitchFamily="66" charset="0"/>
              </a:rPr>
              <a:t>Anastomoz</a:t>
            </a:r>
            <a:r>
              <a:rPr lang="tr-TR" dirty="0" smtClean="0">
                <a:solidFill>
                  <a:srgbClr val="FFFF00"/>
                </a:solidFill>
                <a:latin typeface="Comic Sans MS" pitchFamily="66" charset="0"/>
              </a:rPr>
              <a:t>;</a:t>
            </a:r>
            <a:r>
              <a:rPr lang="tr-TR" dirty="0" smtClean="0">
                <a:latin typeface="Comic Sans MS" pitchFamily="66" charset="0"/>
              </a:rPr>
              <a:t> damarların uç uca veya damar çapları farklı ise uç-yan şeklinde karşı karşıya getirilerek ağızlaştırılması ve dikilmesidir. </a:t>
            </a:r>
          </a:p>
          <a:p>
            <a:endParaRPr lang="tr-T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Anastomoz</a:t>
            </a:r>
            <a:endParaRPr lang="tr-TR" dirty="0"/>
          </a:p>
        </p:txBody>
      </p:sp>
      <p:pic>
        <p:nvPicPr>
          <p:cNvPr id="4" name="3 İçerik Yer Tutucusu" descr="anastomoz-2.gif"/>
          <p:cNvPicPr>
            <a:picLocks noGrp="1" noChangeAspect="1"/>
          </p:cNvPicPr>
          <p:nvPr>
            <p:ph idx="1"/>
          </p:nvPr>
        </p:nvPicPr>
        <p:blipFill>
          <a:blip r:embed="rId2" cstate="print"/>
          <a:stretch>
            <a:fillRect/>
          </a:stretch>
        </p:blipFill>
        <p:spPr>
          <a:xfrm>
            <a:off x="0" y="1268760"/>
            <a:ext cx="9144000" cy="558924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C99FF">
            <a:alpha val="56000"/>
          </a:srgb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67544" y="764704"/>
            <a:ext cx="8229600" cy="1143000"/>
          </a:xfrm>
        </p:spPr>
        <p:txBody>
          <a:bodyPr>
            <a:normAutofit fontScale="90000"/>
          </a:bodyPr>
          <a:lstStyle/>
          <a:p>
            <a:r>
              <a:rPr lang="tr-TR" dirty="0" err="1" smtClean="0">
                <a:solidFill>
                  <a:srgbClr val="FF3399"/>
                </a:solidFill>
                <a:latin typeface="Comic Sans MS" pitchFamily="66" charset="0"/>
              </a:rPr>
              <a:t>Anastomozların</a:t>
            </a:r>
            <a:r>
              <a:rPr lang="tr-TR" dirty="0" smtClean="0">
                <a:solidFill>
                  <a:srgbClr val="FF3399"/>
                </a:solidFill>
                <a:latin typeface="Comic Sans MS" pitchFamily="66" charset="0"/>
              </a:rPr>
              <a:t> başarısını etkileyen faktörler;</a:t>
            </a:r>
            <a:r>
              <a:rPr lang="tr-TR" dirty="0" smtClean="0">
                <a:latin typeface="Comic Sans MS" pitchFamily="66" charset="0"/>
              </a:rPr>
              <a:t/>
            </a:r>
            <a:br>
              <a:rPr lang="tr-TR" dirty="0" smtClean="0">
                <a:latin typeface="Comic Sans MS" pitchFamily="66" charset="0"/>
              </a:rPr>
            </a:br>
            <a:endParaRPr lang="tr-TR" dirty="0"/>
          </a:p>
        </p:txBody>
      </p:sp>
      <p:sp>
        <p:nvSpPr>
          <p:cNvPr id="3" name="2 İçerik Yer Tutucusu"/>
          <p:cNvSpPr>
            <a:spLocks noGrp="1"/>
          </p:cNvSpPr>
          <p:nvPr>
            <p:ph idx="1"/>
          </p:nvPr>
        </p:nvSpPr>
        <p:spPr/>
        <p:txBody>
          <a:bodyPr>
            <a:normAutofit/>
          </a:bodyPr>
          <a:lstStyle/>
          <a:p>
            <a:pPr lvl="0"/>
            <a:endParaRPr lang="tr-TR" b="1" dirty="0" smtClean="0"/>
          </a:p>
          <a:p>
            <a:pPr lvl="0"/>
            <a:endParaRPr lang="tr-TR" b="1" dirty="0" smtClean="0"/>
          </a:p>
          <a:p>
            <a:pPr lvl="0"/>
            <a:r>
              <a:rPr lang="tr-TR" dirty="0" smtClean="0"/>
              <a:t>Cerrahi titizlik ve dikkat: En önemli faktör cerrahın </a:t>
            </a:r>
            <a:r>
              <a:rPr lang="tr-TR" dirty="0" err="1" smtClean="0"/>
              <a:t>anastomoz</a:t>
            </a:r>
            <a:r>
              <a:rPr lang="tr-TR" dirty="0" smtClean="0"/>
              <a:t> işlemi sı­rasında gösterdiği dikkat ve hassasiyettir. Uygulamalarda elden geldiğince </a:t>
            </a:r>
            <a:r>
              <a:rPr lang="tr-TR" dirty="0" err="1" smtClean="0"/>
              <a:t>atravmatik</a:t>
            </a:r>
            <a:r>
              <a:rPr lang="tr-TR" dirty="0" smtClean="0"/>
              <a:t> davranılmalıdır,</a:t>
            </a:r>
          </a:p>
          <a:p>
            <a:endParaRPr lang="tr-T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dirty="0" smtClean="0">
                <a:solidFill>
                  <a:srgbClr val="FF3399"/>
                </a:solidFill>
                <a:latin typeface="Comic Sans MS" pitchFamily="66" charset="0"/>
              </a:rPr>
              <a:t>Damar çapı: </a:t>
            </a:r>
            <a:r>
              <a:rPr lang="tr-TR" dirty="0" smtClean="0">
                <a:latin typeface="Comic Sans MS" pitchFamily="66" charset="0"/>
              </a:rPr>
              <a:t>Üzerinde çalışılan damar çapı küçüldükçe </a:t>
            </a:r>
            <a:r>
              <a:rPr lang="tr-TR" dirty="0" err="1" smtClean="0">
                <a:latin typeface="Comic Sans MS" pitchFamily="66" charset="0"/>
              </a:rPr>
              <a:t>tromboz</a:t>
            </a:r>
            <a:r>
              <a:rPr lang="tr-TR" dirty="0" smtClean="0">
                <a:latin typeface="Comic Sans MS" pitchFamily="66" charset="0"/>
              </a:rPr>
              <a:t> riski artar,</a:t>
            </a:r>
          </a:p>
          <a:p>
            <a:pPr lvl="0"/>
            <a:endParaRPr lang="tr-TR" b="1" dirty="0" smtClean="0">
              <a:latin typeface="Comic Sans MS" pitchFamily="66" charset="0"/>
            </a:endParaRPr>
          </a:p>
          <a:p>
            <a:pPr lvl="0"/>
            <a:r>
              <a:rPr lang="tr-TR" dirty="0" smtClean="0">
                <a:solidFill>
                  <a:srgbClr val="FF3399"/>
                </a:solidFill>
                <a:latin typeface="Comic Sans MS" pitchFamily="66" charset="0"/>
              </a:rPr>
              <a:t>Kan akımı; </a:t>
            </a:r>
            <a:r>
              <a:rPr lang="tr-TR" dirty="0" err="1" smtClean="0">
                <a:latin typeface="Comic Sans MS" pitchFamily="66" charset="0"/>
              </a:rPr>
              <a:t>Anastomoz</a:t>
            </a:r>
            <a:r>
              <a:rPr lang="tr-TR" dirty="0" smtClean="0">
                <a:latin typeface="Comic Sans MS" pitchFamily="66" charset="0"/>
              </a:rPr>
              <a:t> bölgesindeki kan akımının iyi olması </a:t>
            </a:r>
            <a:r>
              <a:rPr lang="tr-TR" dirty="0" err="1" smtClean="0">
                <a:latin typeface="Comic Sans MS" pitchFamily="66" charset="0"/>
              </a:rPr>
              <a:t>tromboz</a:t>
            </a:r>
            <a:r>
              <a:rPr lang="tr-TR" dirty="0" smtClean="0">
                <a:latin typeface="Comic Sans MS" pitchFamily="66" charset="0"/>
              </a:rPr>
              <a:t> gelişim riskini azaltır,</a:t>
            </a:r>
          </a:p>
          <a:p>
            <a:endParaRPr lang="tr-T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Tromboz</a:t>
            </a:r>
            <a:r>
              <a:rPr lang="tr-TR" dirty="0" smtClean="0"/>
              <a:t> </a:t>
            </a:r>
            <a:endParaRPr lang="tr-TR" dirty="0"/>
          </a:p>
        </p:txBody>
      </p:sp>
      <p:pic>
        <p:nvPicPr>
          <p:cNvPr id="4" name="3 İçerik Yer Tutucusu" descr="20131118013358137.jpg"/>
          <p:cNvPicPr>
            <a:picLocks noGrp="1" noChangeAspect="1"/>
          </p:cNvPicPr>
          <p:nvPr>
            <p:ph idx="1"/>
          </p:nvPr>
        </p:nvPicPr>
        <p:blipFill>
          <a:blip r:embed="rId2" cstate="print"/>
          <a:stretch>
            <a:fillRect/>
          </a:stretch>
        </p:blipFill>
        <p:spPr>
          <a:xfrm>
            <a:off x="0" y="1124744"/>
            <a:ext cx="8892480" cy="5517232"/>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80728"/>
            <a:ext cx="8229600" cy="5145435"/>
          </a:xfrm>
        </p:spPr>
        <p:txBody>
          <a:bodyPr/>
          <a:lstStyle/>
          <a:p>
            <a:pPr lvl="0"/>
            <a:r>
              <a:rPr lang="tr-TR" dirty="0" smtClean="0">
                <a:solidFill>
                  <a:srgbClr val="FF3399"/>
                </a:solidFill>
                <a:latin typeface="Comic Sans MS" pitchFamily="66" charset="0"/>
              </a:rPr>
              <a:t>Gerginlik:</a:t>
            </a:r>
            <a:r>
              <a:rPr lang="tr-TR" dirty="0" smtClean="0">
                <a:latin typeface="Comic Sans MS" pitchFamily="66" charset="0"/>
              </a:rPr>
              <a:t> gergin yapılan </a:t>
            </a:r>
            <a:r>
              <a:rPr lang="tr-TR" dirty="0" err="1" smtClean="0">
                <a:latin typeface="Comic Sans MS" pitchFamily="66" charset="0"/>
              </a:rPr>
              <a:t>anastomozlarda</a:t>
            </a:r>
            <a:r>
              <a:rPr lang="tr-TR" dirty="0" smtClean="0">
                <a:latin typeface="Comic Sans MS" pitchFamily="66" charset="0"/>
              </a:rPr>
              <a:t>, gerginliğin lümen çapını daraltılması </a:t>
            </a:r>
            <a:r>
              <a:rPr lang="tr-TR" dirty="0" err="1" smtClean="0">
                <a:latin typeface="Comic Sans MS" pitchFamily="66" charset="0"/>
              </a:rPr>
              <a:t>hemde</a:t>
            </a:r>
            <a:r>
              <a:rPr lang="tr-TR" dirty="0" smtClean="0">
                <a:latin typeface="Comic Sans MS" pitchFamily="66" charset="0"/>
              </a:rPr>
              <a:t> </a:t>
            </a:r>
            <a:r>
              <a:rPr lang="tr-TR" dirty="0" err="1" smtClean="0">
                <a:latin typeface="Comic Sans MS" pitchFamily="66" charset="0"/>
              </a:rPr>
              <a:t>anastomoz</a:t>
            </a:r>
            <a:r>
              <a:rPr lang="tr-TR" dirty="0" smtClean="0">
                <a:latin typeface="Comic Sans MS" pitchFamily="66" charset="0"/>
              </a:rPr>
              <a:t> bölgesinde travmaya neden olması gibi sebepler nedeniyle </a:t>
            </a:r>
            <a:r>
              <a:rPr lang="tr-TR" dirty="0" err="1" smtClean="0">
                <a:latin typeface="Comic Sans MS" pitchFamily="66" charset="0"/>
              </a:rPr>
              <a:t>tromboz</a:t>
            </a:r>
            <a:r>
              <a:rPr lang="tr-TR" dirty="0" smtClean="0">
                <a:latin typeface="Comic Sans MS" pitchFamily="66" charset="0"/>
              </a:rPr>
              <a:t> riski daha fazladır. Bu nedenle </a:t>
            </a:r>
            <a:r>
              <a:rPr lang="tr-TR" dirty="0" err="1" smtClean="0">
                <a:latin typeface="Comic Sans MS" pitchFamily="66" charset="0"/>
              </a:rPr>
              <a:t>anastomoz</a:t>
            </a:r>
            <a:r>
              <a:rPr lang="tr-TR" dirty="0" smtClean="0">
                <a:latin typeface="Comic Sans MS" pitchFamily="66" charset="0"/>
              </a:rPr>
              <a:t> yapılırken kan akımının azalmasına neden olacak gerginliklerden kaçınılması gerekir,</a:t>
            </a:r>
            <a:endParaRPr lang="tr-TR" dirty="0">
              <a:latin typeface="Comic Sans MS" pitchFamily="66"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C0066"/>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08720"/>
            <a:ext cx="8229600" cy="5217443"/>
          </a:xfrm>
        </p:spPr>
        <p:txBody>
          <a:bodyPr/>
          <a:lstStyle/>
          <a:p>
            <a:pPr lvl="0"/>
            <a:r>
              <a:rPr lang="tr-TR" dirty="0" err="1" smtClean="0">
                <a:solidFill>
                  <a:srgbClr val="FFC000"/>
                </a:solidFill>
                <a:latin typeface="Comic Sans MS" pitchFamily="66" charset="0"/>
              </a:rPr>
              <a:t>Antikoagülan</a:t>
            </a:r>
            <a:r>
              <a:rPr lang="tr-TR" dirty="0" smtClean="0">
                <a:solidFill>
                  <a:srgbClr val="FFC000"/>
                </a:solidFill>
                <a:latin typeface="Comic Sans MS" pitchFamily="66" charset="0"/>
              </a:rPr>
              <a:t> ve </a:t>
            </a:r>
            <a:r>
              <a:rPr lang="tr-TR" dirty="0" err="1" smtClean="0">
                <a:solidFill>
                  <a:srgbClr val="FFC000"/>
                </a:solidFill>
                <a:latin typeface="Comic Sans MS" pitchFamily="66" charset="0"/>
              </a:rPr>
              <a:t>antitrombotik</a:t>
            </a:r>
            <a:r>
              <a:rPr lang="tr-TR" dirty="0" smtClean="0">
                <a:solidFill>
                  <a:srgbClr val="FFC000"/>
                </a:solidFill>
                <a:latin typeface="Comic Sans MS" pitchFamily="66" charset="0"/>
              </a:rPr>
              <a:t> ilaçların kullanılması: </a:t>
            </a:r>
            <a:r>
              <a:rPr lang="tr-TR" dirty="0" smtClean="0">
                <a:solidFill>
                  <a:srgbClr val="00CC99"/>
                </a:solidFill>
                <a:latin typeface="Comic Sans MS" pitchFamily="66" charset="0"/>
              </a:rPr>
              <a:t>Mikrocerrahi ameliyatları sırasında </a:t>
            </a:r>
            <a:r>
              <a:rPr lang="tr-TR" dirty="0" err="1" smtClean="0">
                <a:solidFill>
                  <a:srgbClr val="00CC99"/>
                </a:solidFill>
                <a:latin typeface="Comic Sans MS" pitchFamily="66" charset="0"/>
              </a:rPr>
              <a:t>antikoagülan</a:t>
            </a:r>
            <a:r>
              <a:rPr lang="tr-TR" dirty="0" smtClean="0">
                <a:solidFill>
                  <a:srgbClr val="00CC99"/>
                </a:solidFill>
                <a:latin typeface="Comic Sans MS" pitchFamily="66" charset="0"/>
              </a:rPr>
              <a:t> ilaçların kullanılması </a:t>
            </a:r>
            <a:r>
              <a:rPr lang="tr-TR" dirty="0" err="1" smtClean="0">
                <a:solidFill>
                  <a:srgbClr val="00CC99"/>
                </a:solidFill>
                <a:latin typeface="Comic Sans MS" pitchFamily="66" charset="0"/>
              </a:rPr>
              <a:t>tromboz</a:t>
            </a:r>
            <a:r>
              <a:rPr lang="tr-TR" dirty="0" smtClean="0">
                <a:solidFill>
                  <a:srgbClr val="00CC99"/>
                </a:solidFill>
                <a:latin typeface="Comic Sans MS" pitchFamily="66" charset="0"/>
              </a:rPr>
              <a:t> riskini azaltır. </a:t>
            </a:r>
            <a:r>
              <a:rPr lang="tr-TR" dirty="0" err="1" smtClean="0">
                <a:solidFill>
                  <a:srgbClr val="00CC99"/>
                </a:solidFill>
                <a:latin typeface="Comic Sans MS" pitchFamily="66" charset="0"/>
              </a:rPr>
              <a:t>Anastomoz</a:t>
            </a:r>
            <a:r>
              <a:rPr lang="tr-TR" dirty="0" smtClean="0">
                <a:solidFill>
                  <a:srgbClr val="00CC99"/>
                </a:solidFill>
                <a:latin typeface="Comic Sans MS" pitchFamily="66" charset="0"/>
              </a:rPr>
              <a:t> hattında sızdırmazlık kontrolü ve </a:t>
            </a:r>
            <a:r>
              <a:rPr lang="tr-TR" dirty="0" err="1" smtClean="0">
                <a:solidFill>
                  <a:srgbClr val="00CC99"/>
                </a:solidFill>
                <a:latin typeface="Comic Sans MS" pitchFamily="66" charset="0"/>
              </a:rPr>
              <a:t>anastomoz</a:t>
            </a:r>
            <a:r>
              <a:rPr lang="tr-TR" dirty="0" smtClean="0">
                <a:solidFill>
                  <a:srgbClr val="00CC99"/>
                </a:solidFill>
                <a:latin typeface="Comic Sans MS" pitchFamily="66" charset="0"/>
              </a:rPr>
              <a:t> geçirgenliğinin değerlendirilmesi yapılır. Dolaşım iyi ise </a:t>
            </a:r>
            <a:r>
              <a:rPr lang="tr-TR" dirty="0" err="1" smtClean="0">
                <a:solidFill>
                  <a:srgbClr val="00CC99"/>
                </a:solidFill>
                <a:latin typeface="Comic Sans MS" pitchFamily="66" charset="0"/>
              </a:rPr>
              <a:t>replante</a:t>
            </a:r>
            <a:r>
              <a:rPr lang="tr-TR" dirty="0" smtClean="0">
                <a:solidFill>
                  <a:srgbClr val="00CC99"/>
                </a:solidFill>
                <a:latin typeface="Comic Sans MS" pitchFamily="66" charset="0"/>
              </a:rPr>
              <a:t> edilen parçanın rengi (pembeleşir) ve turgorunda düzelme olur.</a:t>
            </a:r>
            <a:endParaRPr lang="tr-TR" dirty="0">
              <a:solidFill>
                <a:srgbClr val="00CC99"/>
              </a:solidFill>
              <a:latin typeface="Comic Sans MS" pitchFamily="66"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6600">
            <a:alpha val="55000"/>
          </a:srgbClr>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96752"/>
            <a:ext cx="8435280" cy="4929411"/>
          </a:xfrm>
        </p:spPr>
        <p:txBody>
          <a:bodyPr/>
          <a:lstStyle/>
          <a:p>
            <a:pPr lvl="0"/>
            <a:r>
              <a:rPr lang="tr-TR" dirty="0" smtClean="0">
                <a:solidFill>
                  <a:srgbClr val="7030A0"/>
                </a:solidFill>
                <a:latin typeface="Comic Sans MS" pitchFamily="66" charset="0"/>
              </a:rPr>
              <a:t>Sinir Yaralanmaları ve Sinir Onarımı; </a:t>
            </a:r>
            <a:r>
              <a:rPr lang="tr-TR" dirty="0" smtClean="0">
                <a:latin typeface="Comic Sans MS" pitchFamily="66" charset="0"/>
              </a:rPr>
              <a:t>Mikrocerrahi yöntemlerindeki gelişmeler, </a:t>
            </a:r>
            <a:r>
              <a:rPr lang="tr-TR" dirty="0" err="1" smtClean="0">
                <a:latin typeface="Comic Sans MS" pitchFamily="66" charset="0"/>
              </a:rPr>
              <a:t>periferik</a:t>
            </a:r>
            <a:r>
              <a:rPr lang="tr-TR" dirty="0" smtClean="0">
                <a:latin typeface="Comic Sans MS" pitchFamily="66" charset="0"/>
              </a:rPr>
              <a:t> sinir cerrahisini büyük ölçüde etkilemiştir. Onun için artık </a:t>
            </a:r>
            <a:r>
              <a:rPr lang="tr-TR" dirty="0" err="1" smtClean="0">
                <a:latin typeface="Comic Sans MS" pitchFamily="66" charset="0"/>
              </a:rPr>
              <a:t>mikrocerrahisiz</a:t>
            </a:r>
            <a:r>
              <a:rPr lang="tr-TR" dirty="0" smtClean="0">
                <a:latin typeface="Comic Sans MS" pitchFamily="66" charset="0"/>
              </a:rPr>
              <a:t> </a:t>
            </a:r>
            <a:r>
              <a:rPr lang="tr-TR" dirty="0" err="1" smtClean="0">
                <a:latin typeface="Comic Sans MS" pitchFamily="66" charset="0"/>
              </a:rPr>
              <a:t>periferik</a:t>
            </a:r>
            <a:r>
              <a:rPr lang="tr-TR" dirty="0" smtClean="0">
                <a:latin typeface="Comic Sans MS" pitchFamily="66" charset="0"/>
              </a:rPr>
              <a:t> sinir onarımı düşünü­lememektedir. Sinir onarım yönteminin belirlenmesinde yaralanmanın derecesi ve düzeyi etkin rol oynar</a:t>
            </a:r>
            <a:r>
              <a:rPr lang="tr-TR" dirty="0" smtClean="0"/>
              <a:t>.</a:t>
            </a:r>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solidFill>
                  <a:schemeClr val="accent6"/>
                </a:solidFill>
                <a:latin typeface="Comic Sans MS" pitchFamily="66" charset="0"/>
              </a:rPr>
              <a:t>Kazaya uğramış organlarımızın fonksiyonu açısından bakıldığında, hasar gören sinirlerin mikro cerrahi metotlar ile tamiri çok daha iyi sonuçların elde edilmesine imkan vermektedir.</a:t>
            </a:r>
            <a:r>
              <a:rPr lang="tr-TR" dirty="0" smtClean="0"/>
              <a:t> </a:t>
            </a:r>
            <a:endParaRPr lang="tr-T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20688"/>
            <a:ext cx="8229600" cy="1143000"/>
          </a:xfrm>
        </p:spPr>
        <p:txBody>
          <a:bodyPr>
            <a:normAutofit fontScale="90000"/>
          </a:bodyPr>
          <a:lstStyle/>
          <a:p>
            <a:r>
              <a:rPr lang="tr-TR" dirty="0" smtClean="0">
                <a:solidFill>
                  <a:srgbClr val="FFC000"/>
                </a:solidFill>
                <a:latin typeface="Comic Sans MS" pitchFamily="66" charset="0"/>
              </a:rPr>
              <a:t>REPLANTASYON CERRAHİSİ VE HEMŞİRELİK BAKIMI</a:t>
            </a:r>
            <a:r>
              <a:rPr lang="tr-TR" b="1" dirty="0" smtClean="0"/>
              <a:t/>
            </a:r>
            <a:br>
              <a:rPr lang="tr-TR" b="1" dirty="0" smtClean="0"/>
            </a:br>
            <a:endParaRPr lang="tr-TR" dirty="0"/>
          </a:p>
        </p:txBody>
      </p:sp>
      <p:sp>
        <p:nvSpPr>
          <p:cNvPr id="3" name="2 İçerik Yer Tutucusu"/>
          <p:cNvSpPr>
            <a:spLocks noGrp="1"/>
          </p:cNvSpPr>
          <p:nvPr>
            <p:ph idx="1"/>
          </p:nvPr>
        </p:nvSpPr>
        <p:spPr/>
        <p:txBody>
          <a:bodyPr/>
          <a:lstStyle/>
          <a:p>
            <a:endParaRPr lang="tr-TR" dirty="0" smtClean="0">
              <a:latin typeface="Comic Sans MS" pitchFamily="66" charset="0"/>
            </a:endParaRPr>
          </a:p>
          <a:p>
            <a:r>
              <a:rPr lang="tr-TR" dirty="0" err="1" smtClean="0">
                <a:solidFill>
                  <a:srgbClr val="FFC000"/>
                </a:solidFill>
                <a:latin typeface="Comic Sans MS" pitchFamily="66" charset="0"/>
              </a:rPr>
              <a:t>Replantasyon</a:t>
            </a:r>
            <a:r>
              <a:rPr lang="tr-TR" dirty="0" smtClean="0">
                <a:solidFill>
                  <a:srgbClr val="FFC000"/>
                </a:solidFill>
                <a:latin typeface="Comic Sans MS" pitchFamily="66" charset="0"/>
              </a:rPr>
              <a:t>; </a:t>
            </a:r>
            <a:r>
              <a:rPr lang="tr-TR" dirty="0" smtClean="0">
                <a:latin typeface="Comic Sans MS" pitchFamily="66" charset="0"/>
              </a:rPr>
              <a:t>kopan bir uzvun (kol bacak, el, parmak veya bedenin diğer parçaları) tekrar fonksiyon görmesi için kemik, kas, </a:t>
            </a:r>
            <a:r>
              <a:rPr lang="tr-TR" dirty="0" err="1" smtClean="0">
                <a:latin typeface="Comic Sans MS" pitchFamily="66" charset="0"/>
              </a:rPr>
              <a:t>tendon</a:t>
            </a:r>
            <a:r>
              <a:rPr lang="tr-TR" dirty="0" smtClean="0">
                <a:latin typeface="Comic Sans MS" pitchFamily="66" charset="0"/>
              </a:rPr>
              <a:t>, damar, sinir gibi tüm anatomik oluşumların karşı karşıya getirilerek tekrar koptukları yere dikilmesine</a:t>
            </a:r>
            <a:r>
              <a:rPr lang="tr-TR" baseline="30000" dirty="0" smtClean="0">
                <a:latin typeface="Comic Sans MS" pitchFamily="66" charset="0"/>
              </a:rPr>
              <a:t> </a:t>
            </a:r>
            <a:r>
              <a:rPr lang="tr-TR" dirty="0" smtClean="0">
                <a:latin typeface="Comic Sans MS" pitchFamily="66" charset="0"/>
              </a:rPr>
              <a:t> </a:t>
            </a:r>
            <a:r>
              <a:rPr lang="tr-TR" dirty="0" err="1" smtClean="0">
                <a:latin typeface="Comic Sans MS" pitchFamily="66" charset="0"/>
              </a:rPr>
              <a:t>replantasyon</a:t>
            </a:r>
            <a:r>
              <a:rPr lang="tr-TR" dirty="0" smtClean="0">
                <a:latin typeface="Comic Sans MS" pitchFamily="66" charset="0"/>
              </a:rPr>
              <a:t> denir. </a:t>
            </a:r>
            <a:endParaRPr lang="tr-TR" dirty="0">
              <a:latin typeface="Comic Sans MS" pitchFamily="66"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 (4).jpg"/>
          <p:cNvPicPr>
            <a:picLocks noGrp="1" noChangeAspect="1"/>
          </p:cNvPicPr>
          <p:nvPr>
            <p:ph idx="1"/>
          </p:nvPr>
        </p:nvPicPr>
        <p:blipFill>
          <a:blip r:embed="rId2" cstate="print"/>
          <a:stretch>
            <a:fillRect/>
          </a:stretch>
        </p:blipFill>
        <p:spPr>
          <a:xfrm>
            <a:off x="1" y="0"/>
            <a:ext cx="9144000" cy="6857999"/>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err="1" smtClean="0">
                <a:solidFill>
                  <a:srgbClr val="FFC000"/>
                </a:solidFill>
                <a:latin typeface="Comic Sans MS" pitchFamily="66" charset="0"/>
              </a:rPr>
              <a:t>Replantasyon</a:t>
            </a:r>
            <a:r>
              <a:rPr lang="tr-TR" dirty="0" smtClean="0">
                <a:solidFill>
                  <a:srgbClr val="FFC000"/>
                </a:solidFill>
                <a:latin typeface="Comic Sans MS" pitchFamily="66" charset="0"/>
              </a:rPr>
              <a:t> deyimi, tam olarak </a:t>
            </a:r>
            <a:r>
              <a:rPr lang="tr-TR" dirty="0" err="1" smtClean="0">
                <a:solidFill>
                  <a:srgbClr val="FFC000"/>
                </a:solidFill>
                <a:latin typeface="Comic Sans MS" pitchFamily="66" charset="0"/>
              </a:rPr>
              <a:t>ampute</a:t>
            </a:r>
            <a:r>
              <a:rPr lang="tr-TR" dirty="0" smtClean="0">
                <a:solidFill>
                  <a:srgbClr val="FFC000"/>
                </a:solidFill>
                <a:latin typeface="Comic Sans MS" pitchFamily="66" charset="0"/>
              </a:rPr>
              <a:t> olmuş, gövde ile hiçbir bağlantısı kalmamış durumlar için kullanılmaktadır. </a:t>
            </a:r>
            <a:r>
              <a:rPr lang="tr-TR" dirty="0" err="1" smtClean="0">
                <a:solidFill>
                  <a:srgbClr val="CCFF66"/>
                </a:solidFill>
                <a:latin typeface="Comic Sans MS" pitchFamily="66" charset="0"/>
              </a:rPr>
              <a:t>Replantasyon</a:t>
            </a:r>
            <a:r>
              <a:rPr lang="tr-TR" dirty="0" smtClean="0">
                <a:solidFill>
                  <a:srgbClr val="CCFF66"/>
                </a:solidFill>
                <a:latin typeface="Comic Sans MS" pitchFamily="66" charset="0"/>
              </a:rPr>
              <a:t> yapılan uzvun yaşama şansı </a:t>
            </a:r>
            <a:r>
              <a:rPr lang="tr-TR" dirty="0" err="1" smtClean="0">
                <a:solidFill>
                  <a:srgbClr val="CCFF66"/>
                </a:solidFill>
                <a:latin typeface="Comic Sans MS" pitchFamily="66" charset="0"/>
              </a:rPr>
              <a:t>vasküler</a:t>
            </a:r>
            <a:r>
              <a:rPr lang="tr-TR" dirty="0" smtClean="0">
                <a:solidFill>
                  <a:srgbClr val="CCFF66"/>
                </a:solidFill>
                <a:latin typeface="Comic Sans MS" pitchFamily="66" charset="0"/>
              </a:rPr>
              <a:t> (damar) onanma, fonksiyon görmesi ise kemik, kas, </a:t>
            </a:r>
            <a:r>
              <a:rPr lang="tr-TR" dirty="0" err="1" smtClean="0">
                <a:solidFill>
                  <a:srgbClr val="CCFF66"/>
                </a:solidFill>
                <a:latin typeface="Comic Sans MS" pitchFamily="66" charset="0"/>
              </a:rPr>
              <a:t>tendon</a:t>
            </a:r>
            <a:r>
              <a:rPr lang="tr-TR" dirty="0" smtClean="0">
                <a:solidFill>
                  <a:srgbClr val="CCFF66"/>
                </a:solidFill>
                <a:latin typeface="Comic Sans MS" pitchFamily="66" charset="0"/>
              </a:rPr>
              <a:t> ve sinir onarımına bağlıdır.</a:t>
            </a:r>
            <a:endParaRPr lang="tr-TR" dirty="0">
              <a:solidFill>
                <a:srgbClr val="CCFF66"/>
              </a:solidFill>
              <a:latin typeface="Comic Sans MS" pitchFamily="66"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lstStyle/>
          <a:p>
            <a:r>
              <a:rPr lang="tr-TR" dirty="0" err="1" smtClean="0"/>
              <a:t>Replantasyon</a:t>
            </a:r>
            <a:endParaRPr lang="tr-TR" dirty="0"/>
          </a:p>
        </p:txBody>
      </p:sp>
      <p:pic>
        <p:nvPicPr>
          <p:cNvPr id="4" name="3 İçerik Yer Tutucusu" descr="C:\Users\User\AppData\Local\Temp\FineReader12.00\media\image2.jpeg"/>
          <p:cNvPicPr>
            <a:picLocks noGrp="1"/>
          </p:cNvPicPr>
          <p:nvPr>
            <p:ph idx="1"/>
          </p:nvPr>
        </p:nvPicPr>
        <p:blipFill>
          <a:blip r:embed="rId2" cstate="print"/>
          <a:srcRect/>
          <a:stretch>
            <a:fillRect/>
          </a:stretch>
        </p:blipFill>
        <p:spPr bwMode="auto">
          <a:xfrm>
            <a:off x="611560" y="1268760"/>
            <a:ext cx="7992888" cy="4475037"/>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1" algn="ctr" rtl="0">
              <a:spcBef>
                <a:spcPct val="0"/>
              </a:spcBef>
            </a:pPr>
            <a:r>
              <a:rPr lang="tr-TR" sz="4000" dirty="0" smtClean="0">
                <a:solidFill>
                  <a:srgbClr val="FF5050"/>
                </a:solidFill>
                <a:latin typeface="Comic Sans MS" pitchFamily="66" charset="0"/>
              </a:rPr>
              <a:t>Yaralının ve Kopan Uzvun </a:t>
            </a:r>
            <a:r>
              <a:rPr lang="tr-TR" sz="4000" dirty="0" err="1" smtClean="0">
                <a:solidFill>
                  <a:srgbClr val="FF5050"/>
                </a:solidFill>
                <a:latin typeface="Comic Sans MS" pitchFamily="66" charset="0"/>
              </a:rPr>
              <a:t>Replantasyon</a:t>
            </a:r>
            <a:r>
              <a:rPr lang="tr-TR" sz="4000" dirty="0" smtClean="0">
                <a:solidFill>
                  <a:srgbClr val="FF5050"/>
                </a:solidFill>
                <a:latin typeface="Comic Sans MS" pitchFamily="66" charset="0"/>
              </a:rPr>
              <a:t> Merkezine Gönderilmesi</a:t>
            </a:r>
            <a:r>
              <a:rPr lang="tr-TR" b="1" dirty="0" smtClean="0"/>
              <a:t/>
            </a:r>
            <a:br>
              <a:rPr lang="tr-TR" b="1" dirty="0" smtClean="0"/>
            </a:br>
            <a:endParaRPr lang="tr-TR" dirty="0"/>
          </a:p>
        </p:txBody>
      </p:sp>
      <p:sp>
        <p:nvSpPr>
          <p:cNvPr id="3" name="2 İçerik Yer Tutucusu"/>
          <p:cNvSpPr>
            <a:spLocks noGrp="1"/>
          </p:cNvSpPr>
          <p:nvPr>
            <p:ph idx="1"/>
          </p:nvPr>
        </p:nvSpPr>
        <p:spPr/>
        <p:txBody>
          <a:bodyPr/>
          <a:lstStyle/>
          <a:p>
            <a:r>
              <a:rPr lang="tr-TR" dirty="0" smtClean="0">
                <a:latin typeface="Comic Sans MS" pitchFamily="66" charset="0"/>
              </a:rPr>
              <a:t>Herhangi bir vücut kısmında total (</a:t>
            </a:r>
            <a:r>
              <a:rPr lang="tr-TR" dirty="0" err="1" smtClean="0">
                <a:latin typeface="Comic Sans MS" pitchFamily="66" charset="0"/>
              </a:rPr>
              <a:t>komplet</a:t>
            </a:r>
            <a:r>
              <a:rPr lang="tr-TR" dirty="0" smtClean="0">
                <a:latin typeface="Comic Sans MS" pitchFamily="66" charset="0"/>
              </a:rPr>
              <a:t>) veya </a:t>
            </a:r>
            <a:r>
              <a:rPr lang="tr-TR" dirty="0" err="1" smtClean="0">
                <a:latin typeface="Comic Sans MS" pitchFamily="66" charset="0"/>
              </a:rPr>
              <a:t>subtotal</a:t>
            </a:r>
            <a:r>
              <a:rPr lang="tr-TR" dirty="0" smtClean="0">
                <a:latin typeface="Comic Sans MS" pitchFamily="66" charset="0"/>
              </a:rPr>
              <a:t> </a:t>
            </a:r>
            <a:r>
              <a:rPr lang="tr-TR" dirty="0" err="1" smtClean="0">
                <a:latin typeface="Comic Sans MS" pitchFamily="66" charset="0"/>
              </a:rPr>
              <a:t>amputasyonu</a:t>
            </a:r>
            <a:r>
              <a:rPr lang="tr-TR" dirty="0" smtClean="0">
                <a:latin typeface="Comic Sans MS" pitchFamily="66" charset="0"/>
              </a:rPr>
              <a:t> olan bütün hastalar </a:t>
            </a:r>
            <a:r>
              <a:rPr lang="tr-TR" dirty="0" err="1" smtClean="0">
                <a:latin typeface="Comic Sans MS" pitchFamily="66" charset="0"/>
              </a:rPr>
              <a:t>replantasyon</a:t>
            </a:r>
            <a:r>
              <a:rPr lang="tr-TR" dirty="0" smtClean="0">
                <a:latin typeface="Comic Sans MS" pitchFamily="66" charset="0"/>
              </a:rPr>
              <a:t> için aday hasta olarak kabul edilir ve ona göre değerlendirilirler. </a:t>
            </a:r>
            <a:r>
              <a:rPr lang="tr-TR" dirty="0" err="1" smtClean="0">
                <a:latin typeface="Comic Sans MS" pitchFamily="66" charset="0"/>
              </a:rPr>
              <a:t>Replantasyon</a:t>
            </a:r>
            <a:r>
              <a:rPr lang="tr-TR" dirty="0" smtClean="0">
                <a:latin typeface="Comic Sans MS" pitchFamily="66" charset="0"/>
              </a:rPr>
              <a:t> için şartların uygun olup olma­dığını belirtmek için hasta ve </a:t>
            </a:r>
            <a:r>
              <a:rPr lang="tr-TR" dirty="0" err="1" smtClean="0">
                <a:latin typeface="Comic Sans MS" pitchFamily="66" charset="0"/>
              </a:rPr>
              <a:t>ampute</a:t>
            </a:r>
            <a:r>
              <a:rPr lang="tr-TR" dirty="0" smtClean="0">
                <a:latin typeface="Comic Sans MS" pitchFamily="66" charset="0"/>
              </a:rPr>
              <a:t> olan organ ayrı ayrı değerlendirilir.</a:t>
            </a:r>
          </a:p>
          <a:p>
            <a:endParaRPr lang="tr-T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mg_kopan-organ-icin-merkezi-cozum_1.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33CC"/>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err="1" smtClean="0">
                <a:solidFill>
                  <a:srgbClr val="00FFCC"/>
                </a:solidFill>
                <a:latin typeface="Comic Sans MS" pitchFamily="66" charset="0"/>
              </a:rPr>
              <a:t>Replantasyon</a:t>
            </a:r>
            <a:r>
              <a:rPr lang="tr-TR" dirty="0" smtClean="0">
                <a:solidFill>
                  <a:srgbClr val="00FFCC"/>
                </a:solidFill>
                <a:latin typeface="Comic Sans MS" pitchFamily="66" charset="0"/>
              </a:rPr>
              <a:t> da en önemli amaç, kopan parçanın yaşatılmasıdır. Güdük serum fizyolojik ile yıkanır (sabun, antiseptikler peroksit doku </a:t>
            </a:r>
            <a:r>
              <a:rPr lang="tr-TR" dirty="0" err="1" smtClean="0">
                <a:solidFill>
                  <a:srgbClr val="00FFCC"/>
                </a:solidFill>
                <a:latin typeface="Comic Sans MS" pitchFamily="66" charset="0"/>
              </a:rPr>
              <a:t>harabiyetine</a:t>
            </a:r>
            <a:r>
              <a:rPr lang="tr-TR" dirty="0" smtClean="0">
                <a:solidFill>
                  <a:srgbClr val="00FFCC"/>
                </a:solidFill>
                <a:latin typeface="Comic Sans MS" pitchFamily="66" charset="0"/>
              </a:rPr>
              <a:t> neden olacağı için kullanılmaz), serum fizyolojikle ıslatılmış steril gazlı beze sarılır ve kanamayı durdurmak için güdük üzerine basınç pansuman uygulanır. </a:t>
            </a:r>
            <a:endParaRPr lang="tr-TR" dirty="0">
              <a:solidFill>
                <a:srgbClr val="00FFCC"/>
              </a:solidFill>
              <a:latin typeface="Comic Sans MS" pitchFamily="66"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FFCC"/>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dirty="0" smtClean="0">
                <a:latin typeface="Comic Sans MS" pitchFamily="66" charset="0"/>
              </a:rPr>
              <a:t>Kopan </a:t>
            </a:r>
            <a:r>
              <a:rPr lang="tr-TR" dirty="0" err="1" smtClean="0">
                <a:latin typeface="Comic Sans MS" pitchFamily="66" charset="0"/>
              </a:rPr>
              <a:t>ekstremite</a:t>
            </a:r>
            <a:r>
              <a:rPr lang="tr-TR" dirty="0" smtClean="0">
                <a:latin typeface="Comic Sans MS" pitchFamily="66" charset="0"/>
              </a:rPr>
              <a:t> parçası serum fizyolojik ile yıkanır ve serum fizyolojik ile ıslatılmış steril gazlı beze sarılarak su geçirmeyen naylon torba içerisine konulur ve ağzı sıkıca bağlanır,</a:t>
            </a:r>
          </a:p>
          <a:p>
            <a:endParaRPr lang="tr-T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0CC66">
            <a:alpha val="68000"/>
          </a:srgbClr>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solidFill>
                  <a:srgbClr val="FFC000"/>
                </a:solidFill>
                <a:latin typeface="Comic Sans MS" pitchFamily="66" charset="0"/>
              </a:rPr>
              <a:t>Kopan </a:t>
            </a:r>
            <a:r>
              <a:rPr lang="tr-TR" dirty="0" err="1" smtClean="0">
                <a:solidFill>
                  <a:srgbClr val="FFC000"/>
                </a:solidFill>
                <a:latin typeface="Comic Sans MS" pitchFamily="66" charset="0"/>
              </a:rPr>
              <a:t>ekstremite</a:t>
            </a:r>
            <a:r>
              <a:rPr lang="tr-TR" dirty="0" smtClean="0">
                <a:solidFill>
                  <a:srgbClr val="FFC000"/>
                </a:solidFill>
                <a:latin typeface="Comic Sans MS" pitchFamily="66" charset="0"/>
              </a:rPr>
              <a:t> parçasının bulunduğu torba içerisinde buz bulunan diğer bir torba içerisine konularak veya kopan parçanın büyüklüğüne göre yine aynı şekilde özel nakil kutularına konularak (doğrudan buz ile temas ettirilmeden) transplantasyon merkezine gönderilir.</a:t>
            </a:r>
            <a:endParaRPr lang="tr-TR" dirty="0">
              <a:solidFill>
                <a:srgbClr val="FFC000"/>
              </a:solidFill>
              <a:latin typeface="Comic Sans MS" pitchFamily="66"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C:\Users\User\AppData\Local\Temp\FineReader12.00\media\image1.jpeg"/>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dirty="0" smtClean="0">
                <a:latin typeface="Comic Sans MS" pitchFamily="66" charset="0"/>
              </a:rPr>
              <a:t>Hastanın adı, kopan organın torbaya konulduğu saat vb </a:t>
            </a:r>
            <a:r>
              <a:rPr lang="tr-TR" dirty="0" err="1" smtClean="0">
                <a:latin typeface="Comic Sans MS" pitchFamily="66" charset="0"/>
              </a:rPr>
              <a:t>bigiler</a:t>
            </a:r>
            <a:r>
              <a:rPr lang="tr-TR" dirty="0" smtClean="0">
                <a:latin typeface="Comic Sans MS" pitchFamily="66" charset="0"/>
              </a:rPr>
              <a:t> yazılarak torbanın üzerine yapıştırılır.</a:t>
            </a:r>
            <a:endParaRPr lang="tr-TR" dirty="0">
              <a:latin typeface="Comic Sans MS" pitchFamily="66"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C000"/>
                </a:solidFill>
                <a:latin typeface="Comic Sans MS" pitchFamily="66" charset="0"/>
              </a:rPr>
              <a:t>Ameliyat Öncesi (</a:t>
            </a:r>
            <a:r>
              <a:rPr lang="tr-TR" dirty="0" err="1" smtClean="0">
                <a:solidFill>
                  <a:srgbClr val="FFC000"/>
                </a:solidFill>
                <a:latin typeface="Comic Sans MS" pitchFamily="66" charset="0"/>
              </a:rPr>
              <a:t>Preop</a:t>
            </a:r>
            <a:r>
              <a:rPr lang="tr-TR" dirty="0" smtClean="0">
                <a:solidFill>
                  <a:srgbClr val="FFC000"/>
                </a:solidFill>
                <a:latin typeface="Comic Sans MS" pitchFamily="66" charset="0"/>
              </a:rPr>
              <a:t>.) Hemşirelik Bakımı</a:t>
            </a:r>
            <a:r>
              <a:rPr lang="tr-TR" b="1" dirty="0" smtClean="0"/>
              <a:t/>
            </a:r>
            <a:br>
              <a:rPr lang="tr-TR" b="1" dirty="0" smtClean="0"/>
            </a:br>
            <a:endParaRPr lang="tr-TR" dirty="0"/>
          </a:p>
        </p:txBody>
      </p:sp>
      <p:sp>
        <p:nvSpPr>
          <p:cNvPr id="3" name="2 İçerik Yer Tutucusu"/>
          <p:cNvSpPr>
            <a:spLocks noGrp="1"/>
          </p:cNvSpPr>
          <p:nvPr>
            <p:ph idx="1"/>
          </p:nvPr>
        </p:nvSpPr>
        <p:spPr/>
        <p:txBody>
          <a:bodyPr>
            <a:normAutofit/>
          </a:bodyPr>
          <a:lstStyle/>
          <a:p>
            <a:r>
              <a:rPr lang="tr-TR" dirty="0" smtClean="0">
                <a:solidFill>
                  <a:srgbClr val="00FFCC"/>
                </a:solidFill>
                <a:latin typeface="Comic Sans MS" pitchFamily="66" charset="0"/>
              </a:rPr>
              <a:t>Hastanın yaşam bulguları alınır, gelen hastaya mayi takılmamışsa hemen mayi takılır, kan örneği alınarak </a:t>
            </a:r>
            <a:r>
              <a:rPr lang="tr-TR" dirty="0" err="1" smtClean="0">
                <a:solidFill>
                  <a:srgbClr val="00FFCC"/>
                </a:solidFill>
                <a:latin typeface="Comic Sans MS" pitchFamily="66" charset="0"/>
              </a:rPr>
              <a:t>laboratuvar</a:t>
            </a:r>
            <a:r>
              <a:rPr lang="tr-TR" dirty="0" smtClean="0">
                <a:solidFill>
                  <a:srgbClr val="00FFCC"/>
                </a:solidFill>
                <a:latin typeface="Comic Sans MS" pitchFamily="66" charset="0"/>
              </a:rPr>
              <a:t> tetkikler yapılır, kan hazırlanır.</a:t>
            </a:r>
          </a:p>
          <a:p>
            <a:pPr lvl="0"/>
            <a:r>
              <a:rPr lang="tr-TR" dirty="0" smtClean="0">
                <a:solidFill>
                  <a:srgbClr val="FF6600"/>
                </a:solidFill>
                <a:latin typeface="Comic Sans MS" pitchFamily="66" charset="0"/>
              </a:rPr>
              <a:t>Hastaneye gelen hastada hayatı tehdit edecek problem olup olmadığı araştırılır. Güdük ve kopan parçanın röntgen</a:t>
            </a:r>
            <a:r>
              <a:rPr lang="tr-TR" b="1" dirty="0" smtClean="0">
                <a:solidFill>
                  <a:srgbClr val="FF6600"/>
                </a:solidFill>
                <a:latin typeface="Comic Sans MS" pitchFamily="66" charset="0"/>
              </a:rPr>
              <a:t> </a:t>
            </a:r>
            <a:r>
              <a:rPr lang="tr-TR" dirty="0" smtClean="0">
                <a:solidFill>
                  <a:srgbClr val="FF6600"/>
                </a:solidFill>
                <a:latin typeface="Comic Sans MS" pitchFamily="66" charset="0"/>
              </a:rPr>
              <a:t>filmi çekilir.</a:t>
            </a:r>
          </a:p>
          <a:p>
            <a:endParaRPr lang="tr-T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dirty="0" smtClean="0">
                <a:latin typeface="Comic Sans MS" pitchFamily="66" charset="0"/>
              </a:rPr>
              <a:t>İV antibiyotik başlanır. </a:t>
            </a:r>
            <a:r>
              <a:rPr lang="tr-TR" dirty="0" err="1" smtClean="0">
                <a:latin typeface="Comic Sans MS" pitchFamily="66" charset="0"/>
              </a:rPr>
              <a:t>Tetanoz</a:t>
            </a:r>
            <a:r>
              <a:rPr lang="tr-TR" dirty="0" smtClean="0">
                <a:latin typeface="Comic Sans MS" pitchFamily="66" charset="0"/>
              </a:rPr>
              <a:t> </a:t>
            </a:r>
            <a:r>
              <a:rPr lang="tr-TR" dirty="0" err="1" smtClean="0">
                <a:latin typeface="Comic Sans MS" pitchFamily="66" charset="0"/>
              </a:rPr>
              <a:t>proflaksisi</a:t>
            </a:r>
            <a:r>
              <a:rPr lang="tr-TR" dirty="0" smtClean="0">
                <a:latin typeface="Comic Sans MS" pitchFamily="66" charset="0"/>
              </a:rPr>
              <a:t> sağlanır, doktor isteği doğrultusunda ağrı giderici verilir,</a:t>
            </a:r>
          </a:p>
          <a:p>
            <a:pPr lvl="0"/>
            <a:endParaRPr lang="tr-TR" dirty="0" smtClean="0">
              <a:latin typeface="Comic Sans MS" pitchFamily="66" charset="0"/>
            </a:endParaRPr>
          </a:p>
          <a:p>
            <a:pPr lvl="0"/>
            <a:r>
              <a:rPr lang="tr-TR" dirty="0" smtClean="0">
                <a:latin typeface="Comic Sans MS" pitchFamily="66" charset="0"/>
              </a:rPr>
              <a:t>Alerjisi  olup olmadığı, herhangi bir ilaç alıp almadığı sorulur.</a:t>
            </a:r>
          </a:p>
          <a:p>
            <a:endParaRPr lang="tr-T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00FFCC"/>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solidFill>
                  <a:srgbClr val="FF6600"/>
                </a:solidFill>
                <a:latin typeface="Comic Sans MS" pitchFamily="66" charset="0"/>
              </a:rPr>
              <a:t>Hastaya en son ne zaman yemek yediği sorulur, kısa süre içinde yemek yemiş ise ameliyata alınmadan önce </a:t>
            </a:r>
            <a:r>
              <a:rPr lang="tr-TR" dirty="0" err="1" smtClean="0">
                <a:solidFill>
                  <a:srgbClr val="FF6600"/>
                </a:solidFill>
                <a:latin typeface="Comic Sans MS" pitchFamily="66" charset="0"/>
              </a:rPr>
              <a:t>nazogastrik</a:t>
            </a:r>
            <a:r>
              <a:rPr lang="tr-TR" dirty="0" smtClean="0">
                <a:solidFill>
                  <a:srgbClr val="FF6600"/>
                </a:solidFill>
                <a:latin typeface="Comic Sans MS" pitchFamily="66" charset="0"/>
              </a:rPr>
              <a:t> tüp takılır ve hasta ameliyathaneye alınarak cerrahi girişim başlatılır.</a:t>
            </a:r>
            <a:endParaRPr lang="tr-TR" dirty="0">
              <a:solidFill>
                <a:srgbClr val="FF6600"/>
              </a:solidFill>
              <a:latin typeface="Comic Sans MS" pitchFamily="66"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mg-nazogastriksondauygulamasianimasyon-806.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FF00"/>
                </a:solidFill>
                <a:latin typeface="Comic Sans MS" pitchFamily="66" charset="0"/>
              </a:rPr>
              <a:t>Ameliyat Sonrası (</a:t>
            </a:r>
            <a:r>
              <a:rPr lang="tr-TR" b="1" dirty="0" err="1" smtClean="0">
                <a:solidFill>
                  <a:srgbClr val="FFFF00"/>
                </a:solidFill>
                <a:latin typeface="Comic Sans MS" pitchFamily="66" charset="0"/>
              </a:rPr>
              <a:t>Postop</a:t>
            </a:r>
            <a:r>
              <a:rPr lang="tr-TR" b="1" dirty="0" smtClean="0">
                <a:solidFill>
                  <a:srgbClr val="FFFF00"/>
                </a:solidFill>
                <a:latin typeface="Comic Sans MS" pitchFamily="66" charset="0"/>
              </a:rPr>
              <a:t>.) Hemşirelik Bakımı</a:t>
            </a:r>
            <a:r>
              <a:rPr lang="tr-TR" b="1" dirty="0" smtClean="0"/>
              <a:t/>
            </a:r>
            <a:br>
              <a:rPr lang="tr-TR" b="1" dirty="0" smtClean="0"/>
            </a:br>
            <a:endParaRPr lang="tr-TR" dirty="0"/>
          </a:p>
        </p:txBody>
      </p:sp>
      <p:sp>
        <p:nvSpPr>
          <p:cNvPr id="3" name="2 İçerik Yer Tutucusu"/>
          <p:cNvSpPr>
            <a:spLocks noGrp="1"/>
          </p:cNvSpPr>
          <p:nvPr>
            <p:ph idx="1"/>
          </p:nvPr>
        </p:nvSpPr>
        <p:spPr/>
        <p:txBody>
          <a:bodyPr>
            <a:normAutofit lnSpcReduction="10000"/>
          </a:bodyPr>
          <a:lstStyle/>
          <a:p>
            <a:r>
              <a:rPr lang="tr-TR" dirty="0" smtClean="0">
                <a:latin typeface="Comic Sans MS" pitchFamily="66" charset="0"/>
              </a:rPr>
              <a:t> </a:t>
            </a:r>
            <a:r>
              <a:rPr lang="tr-TR" dirty="0" err="1" smtClean="0">
                <a:solidFill>
                  <a:srgbClr val="FF33CC"/>
                </a:solidFill>
                <a:latin typeface="Comic Sans MS" pitchFamily="66" charset="0"/>
              </a:rPr>
              <a:t>Replantasyon</a:t>
            </a:r>
            <a:r>
              <a:rPr lang="tr-TR" dirty="0" smtClean="0">
                <a:solidFill>
                  <a:srgbClr val="FF33CC"/>
                </a:solidFill>
                <a:latin typeface="Comic Sans MS" pitchFamily="66" charset="0"/>
              </a:rPr>
              <a:t> uygulanan </a:t>
            </a:r>
            <a:r>
              <a:rPr lang="tr-TR" dirty="0" err="1" smtClean="0">
                <a:solidFill>
                  <a:srgbClr val="FF33CC"/>
                </a:solidFill>
                <a:latin typeface="Comic Sans MS" pitchFamily="66" charset="0"/>
              </a:rPr>
              <a:t>ekstremilerin</a:t>
            </a:r>
            <a:r>
              <a:rPr lang="tr-TR" dirty="0" smtClean="0">
                <a:solidFill>
                  <a:srgbClr val="FF33CC"/>
                </a:solidFill>
                <a:latin typeface="Comic Sans MS" pitchFamily="66" charset="0"/>
              </a:rPr>
              <a:t> dolaşımı birer saat ara ile kontrol edilir ve değerlendirilir. Örneğin kola uygulanan </a:t>
            </a:r>
            <a:r>
              <a:rPr lang="tr-TR" dirty="0" err="1" smtClean="0">
                <a:solidFill>
                  <a:srgbClr val="FF33CC"/>
                </a:solidFill>
                <a:latin typeface="Comic Sans MS" pitchFamily="66" charset="0"/>
              </a:rPr>
              <a:t>replantasyon</a:t>
            </a:r>
            <a:r>
              <a:rPr lang="tr-TR" dirty="0" smtClean="0">
                <a:solidFill>
                  <a:srgbClr val="FF33CC"/>
                </a:solidFill>
                <a:latin typeface="Comic Sans MS" pitchFamily="66" charset="0"/>
              </a:rPr>
              <a:t> başarılı ise renk soluk ve organ soğuk değil, pembe ve sıcaktır. </a:t>
            </a:r>
          </a:p>
          <a:p>
            <a:r>
              <a:rPr lang="tr-TR" dirty="0" smtClean="0">
                <a:latin typeface="Comic Sans MS" pitchFamily="66" charset="0"/>
              </a:rPr>
              <a:t> </a:t>
            </a:r>
            <a:r>
              <a:rPr lang="tr-TR" dirty="0" err="1" smtClean="0">
                <a:solidFill>
                  <a:srgbClr val="FFC000"/>
                </a:solidFill>
                <a:latin typeface="Comic Sans MS" pitchFamily="66" charset="0"/>
              </a:rPr>
              <a:t>Palpasyon</a:t>
            </a:r>
            <a:r>
              <a:rPr lang="tr-TR" dirty="0" smtClean="0">
                <a:solidFill>
                  <a:srgbClr val="FFC000"/>
                </a:solidFill>
                <a:latin typeface="Comic Sans MS" pitchFamily="66" charset="0"/>
              </a:rPr>
              <a:t> veya stetoskopla nabız alınır</a:t>
            </a:r>
            <a:r>
              <a:rPr lang="tr-TR" b="1" dirty="0" smtClean="0">
                <a:solidFill>
                  <a:srgbClr val="FFC000"/>
                </a:solidFill>
                <a:latin typeface="Comic Sans MS" pitchFamily="66" charset="0"/>
              </a:rPr>
              <a:t>. </a:t>
            </a:r>
            <a:r>
              <a:rPr lang="tr-TR" dirty="0" smtClean="0">
                <a:solidFill>
                  <a:srgbClr val="FFC000"/>
                </a:solidFill>
                <a:latin typeface="Comic Sans MS" pitchFamily="66" charset="0"/>
              </a:rPr>
              <a:t>Hasta, kanama, </a:t>
            </a:r>
            <a:r>
              <a:rPr lang="tr-TR" dirty="0" err="1" smtClean="0">
                <a:solidFill>
                  <a:srgbClr val="FFC000"/>
                </a:solidFill>
                <a:latin typeface="Comic Sans MS" pitchFamily="66" charset="0"/>
              </a:rPr>
              <a:t>vasküler</a:t>
            </a:r>
            <a:r>
              <a:rPr lang="tr-TR" dirty="0" smtClean="0">
                <a:solidFill>
                  <a:srgbClr val="FFC000"/>
                </a:solidFill>
                <a:latin typeface="Comic Sans MS" pitchFamily="66" charset="0"/>
              </a:rPr>
              <a:t> </a:t>
            </a:r>
            <a:r>
              <a:rPr lang="tr-TR" dirty="0" err="1" smtClean="0">
                <a:solidFill>
                  <a:srgbClr val="FFC000"/>
                </a:solidFill>
                <a:latin typeface="Comic Sans MS" pitchFamily="66" charset="0"/>
              </a:rPr>
              <a:t>tromboz</a:t>
            </a:r>
            <a:r>
              <a:rPr lang="tr-TR" dirty="0" smtClean="0">
                <a:solidFill>
                  <a:srgbClr val="FFC000"/>
                </a:solidFill>
                <a:latin typeface="Comic Sans MS" pitchFamily="66" charset="0"/>
              </a:rPr>
              <a:t> ve enfeksiyon yönünden kontrol edilir</a:t>
            </a:r>
            <a:r>
              <a:rPr lang="tr-TR" dirty="0" smtClean="0">
                <a:solidFill>
                  <a:srgbClr val="FFC000"/>
                </a:solidFill>
              </a:rPr>
              <a:t>, </a:t>
            </a:r>
            <a:endParaRPr lang="tr-TR" dirty="0">
              <a:solidFill>
                <a:srgbClr val="FFC0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5050">
            <a:alpha val="84000"/>
          </a:srgbClr>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24744"/>
            <a:ext cx="8229600" cy="5001419"/>
          </a:xfrm>
        </p:spPr>
        <p:txBody>
          <a:bodyPr/>
          <a:lstStyle/>
          <a:p>
            <a:r>
              <a:rPr lang="tr-TR" dirty="0" smtClean="0">
                <a:solidFill>
                  <a:srgbClr val="FFFF00"/>
                </a:solidFill>
                <a:latin typeface="Comic Sans MS" pitchFamily="66" charset="0"/>
              </a:rPr>
              <a:t>Ameliyat öncesi başlanan antibiyotik ve </a:t>
            </a:r>
            <a:r>
              <a:rPr lang="tr-TR" dirty="0" err="1" smtClean="0">
                <a:solidFill>
                  <a:srgbClr val="FFFF00"/>
                </a:solidFill>
                <a:latin typeface="Comic Sans MS" pitchFamily="66" charset="0"/>
              </a:rPr>
              <a:t>antikoagülanlara</a:t>
            </a:r>
            <a:r>
              <a:rPr lang="tr-TR" dirty="0" smtClean="0">
                <a:solidFill>
                  <a:srgbClr val="FFFF00"/>
                </a:solidFill>
                <a:latin typeface="Comic Sans MS" pitchFamily="66" charset="0"/>
              </a:rPr>
              <a:t> devam edilir.</a:t>
            </a:r>
          </a:p>
          <a:p>
            <a:r>
              <a:rPr lang="tr-TR" dirty="0" err="1" smtClean="0">
                <a:solidFill>
                  <a:srgbClr val="CCFF66"/>
                </a:solidFill>
                <a:latin typeface="Comic Sans MS" pitchFamily="66" charset="0"/>
              </a:rPr>
              <a:t>Antikoagülan</a:t>
            </a:r>
            <a:r>
              <a:rPr lang="tr-TR" dirty="0" smtClean="0">
                <a:solidFill>
                  <a:srgbClr val="CCFF66"/>
                </a:solidFill>
                <a:latin typeface="Comic Sans MS" pitchFamily="66" charset="0"/>
              </a:rPr>
              <a:t> uygulandığından hasta kanama yönünden kontrol edilir.</a:t>
            </a:r>
          </a:p>
          <a:p>
            <a:r>
              <a:rPr lang="tr-TR" dirty="0" smtClean="0">
                <a:solidFill>
                  <a:srgbClr val="00CC66"/>
                </a:solidFill>
                <a:latin typeface="Comic Sans MS" pitchFamily="66" charset="0"/>
              </a:rPr>
              <a:t>Tama yakın fonksiyon sağlayabilmek amacıyla post </a:t>
            </a:r>
            <a:r>
              <a:rPr lang="tr-TR" dirty="0" err="1" smtClean="0">
                <a:solidFill>
                  <a:srgbClr val="00CC66"/>
                </a:solidFill>
                <a:latin typeface="Comic Sans MS" pitchFamily="66" charset="0"/>
              </a:rPr>
              <a:t>operatif</a:t>
            </a:r>
            <a:r>
              <a:rPr lang="tr-TR" dirty="0" smtClean="0">
                <a:solidFill>
                  <a:srgbClr val="00CC66"/>
                </a:solidFill>
                <a:latin typeface="Comic Sans MS" pitchFamily="66" charset="0"/>
              </a:rPr>
              <a:t> olarak doktor önerisine göre uygun zamanda pasif ve yarı aktif egzersizlere başlanır.</a:t>
            </a:r>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8229600" cy="5289451"/>
          </a:xfrm>
        </p:spPr>
        <p:txBody>
          <a:bodyPr>
            <a:normAutofit/>
          </a:bodyPr>
          <a:lstStyle/>
          <a:p>
            <a:endParaRPr lang="tr-TR" dirty="0" smtClean="0">
              <a:latin typeface="Comic Sans MS" pitchFamily="66" charset="0"/>
            </a:endParaRPr>
          </a:p>
          <a:p>
            <a:r>
              <a:rPr lang="tr-TR" dirty="0" smtClean="0">
                <a:solidFill>
                  <a:srgbClr val="FF3399"/>
                </a:solidFill>
                <a:latin typeface="Comic Sans MS" pitchFamily="66" charset="0"/>
              </a:rPr>
              <a:t> Çıplak gözle görülenden elli kat daha büyük büyütme altında, saç kadar ince dikişlerin kullanıldığı bir cerrahi alan olan </a:t>
            </a:r>
            <a:r>
              <a:rPr lang="tr-TR" dirty="0" err="1" smtClean="0">
                <a:solidFill>
                  <a:srgbClr val="FF3399"/>
                </a:solidFill>
                <a:latin typeface="Comic Sans MS" pitchFamily="66" charset="0"/>
              </a:rPr>
              <a:t>mikrocerrahide</a:t>
            </a:r>
            <a:r>
              <a:rPr lang="tr-TR" dirty="0" smtClean="0">
                <a:solidFill>
                  <a:srgbClr val="FF3399"/>
                </a:solidFill>
                <a:latin typeface="Comic Sans MS" pitchFamily="66" charset="0"/>
              </a:rPr>
              <a:t> cerrahlar, çapları 1 </a:t>
            </a:r>
            <a:r>
              <a:rPr lang="tr-TR" dirty="0" err="1" smtClean="0">
                <a:solidFill>
                  <a:srgbClr val="FF3399"/>
                </a:solidFill>
                <a:latin typeface="Comic Sans MS" pitchFamily="66" charset="0"/>
              </a:rPr>
              <a:t>mm’den</a:t>
            </a:r>
            <a:r>
              <a:rPr lang="tr-TR" dirty="0" smtClean="0">
                <a:solidFill>
                  <a:srgbClr val="FF3399"/>
                </a:solidFill>
                <a:latin typeface="Comic Sans MS" pitchFamily="66" charset="0"/>
              </a:rPr>
              <a:t> küçük olan kesik damar ve sinirleri onarabilmektedir. </a:t>
            </a:r>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latin typeface="Comic Sans MS" pitchFamily="66" charset="0"/>
              </a:rPr>
              <a:t>Damar devamlılığının ve damarda kan akışının yeniden sağlanması ve yaralanmış damarlar ile sinirlerin onarılması, kanser ve doğumsal farklılıklardan kaynaklanan şekil ve işlev bozukluklarının düzeltilmesinde çok büyük bir öneme sahiptir.</a:t>
            </a:r>
            <a:endParaRPr lang="tr-TR"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1760</Words>
  <Application>Microsoft Office PowerPoint</Application>
  <PresentationFormat>Ekran Gösterisi (4:3)</PresentationFormat>
  <Paragraphs>110</Paragraphs>
  <Slides>76</Slides>
  <Notes>0</Notes>
  <HiddenSlides>0</HiddenSlides>
  <MMClips>0</MMClips>
  <ScaleCrop>false</ScaleCrop>
  <HeadingPairs>
    <vt:vector size="4" baseType="variant">
      <vt:variant>
        <vt:lpstr>Tema</vt:lpstr>
      </vt:variant>
      <vt:variant>
        <vt:i4>1</vt:i4>
      </vt:variant>
      <vt:variant>
        <vt:lpstr>Slayt Başlıkları</vt:lpstr>
      </vt:variant>
      <vt:variant>
        <vt:i4>76</vt:i4>
      </vt:variant>
    </vt:vector>
  </HeadingPairs>
  <TitlesOfParts>
    <vt:vector size="77" baseType="lpstr">
      <vt:lpstr>Ofis Teması</vt:lpstr>
      <vt:lpstr>Mikrocerrahi</vt:lpstr>
      <vt:lpstr>Mikrocerrahi</vt:lpstr>
      <vt:lpstr>Mikrocerrahi Ameliyatı</vt:lpstr>
      <vt:lpstr>Slayt 4</vt:lpstr>
      <vt:lpstr>Slayt 5</vt:lpstr>
      <vt:lpstr>Slayt 6</vt:lpstr>
      <vt:lpstr>Slayt 7</vt:lpstr>
      <vt:lpstr>Slayt 8</vt:lpstr>
      <vt:lpstr>Slayt 9</vt:lpstr>
      <vt:lpstr>Slayt 10</vt:lpstr>
      <vt:lpstr>Slayt 11</vt:lpstr>
      <vt:lpstr>Slayt 12</vt:lpstr>
      <vt:lpstr>Slayt 13</vt:lpstr>
      <vt:lpstr>Serbest Doku Nakli</vt:lpstr>
      <vt:lpstr>Slayt 15</vt:lpstr>
      <vt:lpstr>Slayt 16</vt:lpstr>
      <vt:lpstr>Slayt 17</vt:lpstr>
      <vt:lpstr>Slayt 18</vt:lpstr>
      <vt:lpstr>Mikro Cerrahi Neden Gereklidir? </vt:lpstr>
      <vt:lpstr>Slayt 20</vt:lpstr>
      <vt:lpstr>Parmak veya El-kol Kopmalarında İlk Anda Ne Yapılmalıdır?</vt:lpstr>
      <vt:lpstr>Slayt 22</vt:lpstr>
      <vt:lpstr>Slayt 23</vt:lpstr>
      <vt:lpstr>Slayt 24</vt:lpstr>
      <vt:lpstr>Slayt 25</vt:lpstr>
      <vt:lpstr>Kopan Organın İşlevsel Olması Ne Demektir? </vt:lpstr>
      <vt:lpstr>Slayt 27</vt:lpstr>
      <vt:lpstr>Slayt 28</vt:lpstr>
      <vt:lpstr>Slayt 29</vt:lpstr>
      <vt:lpstr>Slayt 30</vt:lpstr>
      <vt:lpstr>Mikrocerrahinin Temel Prensipleri </vt:lpstr>
      <vt:lpstr>Slayt 32</vt:lpstr>
      <vt:lpstr>Slayt 33</vt:lpstr>
      <vt:lpstr>Slayt 34</vt:lpstr>
      <vt:lpstr>Mikrocerrahide Kullanılan Araç ve Gereçler</vt:lpstr>
      <vt:lpstr>Slayt 36</vt:lpstr>
      <vt:lpstr>Slayt 37</vt:lpstr>
      <vt:lpstr>Cerrahi Mikroskop</vt:lpstr>
      <vt:lpstr>Slayt 39</vt:lpstr>
      <vt:lpstr>Mikromakas</vt:lpstr>
      <vt:lpstr>Mikrobistüri</vt:lpstr>
      <vt:lpstr>Mikroklemp</vt:lpstr>
      <vt:lpstr>Slayt 43</vt:lpstr>
      <vt:lpstr>Klemp Tutma Penseti</vt:lpstr>
      <vt:lpstr>Mikroportregü</vt:lpstr>
      <vt:lpstr>Slayt 46</vt:lpstr>
      <vt:lpstr>Otomatik Ekartör</vt:lpstr>
      <vt:lpstr>İrrigasyon Kanülü</vt:lpstr>
      <vt:lpstr>Slayt 49</vt:lpstr>
      <vt:lpstr>Mikropenset</vt:lpstr>
      <vt:lpstr>Slayt 51</vt:lpstr>
      <vt:lpstr>Anastomoz ve Anastomoz Başarısını Etkileyen Faktörler </vt:lpstr>
      <vt:lpstr>Anastomoz</vt:lpstr>
      <vt:lpstr>Anastomozların başarısını etkileyen faktörler; </vt:lpstr>
      <vt:lpstr>Slayt 55</vt:lpstr>
      <vt:lpstr>Tromboz </vt:lpstr>
      <vt:lpstr>Slayt 57</vt:lpstr>
      <vt:lpstr>Slayt 58</vt:lpstr>
      <vt:lpstr>Slayt 59</vt:lpstr>
      <vt:lpstr>REPLANTASYON CERRAHİSİ VE HEMŞİRELİK BAKIMI </vt:lpstr>
      <vt:lpstr>Slayt 61</vt:lpstr>
      <vt:lpstr>Slayt 62</vt:lpstr>
      <vt:lpstr>Replantasyon</vt:lpstr>
      <vt:lpstr>Yaralının ve Kopan Uzvun Replantasyon Merkezine Gönderilmesi </vt:lpstr>
      <vt:lpstr>Slayt 65</vt:lpstr>
      <vt:lpstr>Slayt 66</vt:lpstr>
      <vt:lpstr>Slayt 67</vt:lpstr>
      <vt:lpstr>Slayt 68</vt:lpstr>
      <vt:lpstr>Slayt 69</vt:lpstr>
      <vt:lpstr>Slayt 70</vt:lpstr>
      <vt:lpstr>Ameliyat Öncesi (Preop.) Hemşirelik Bakımı </vt:lpstr>
      <vt:lpstr>Slayt 72</vt:lpstr>
      <vt:lpstr>Slayt 73</vt:lpstr>
      <vt:lpstr>Slayt 74</vt:lpstr>
      <vt:lpstr>Ameliyat Sonrası (Postop.) Hemşirelik Bakımı </vt:lpstr>
      <vt:lpstr>Slayt 76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Mikrocerrahi</dc:title>
  <dc:creator>baturhan</dc:creator>
  <cp:lastModifiedBy>TOSHIBA</cp:lastModifiedBy>
  <cp:revision>16</cp:revision>
  <dcterms:created xsi:type="dcterms:W3CDTF">2014-05-17T08:12:24Z</dcterms:created>
  <dcterms:modified xsi:type="dcterms:W3CDTF">2014-05-17T11:14:25Z</dcterms:modified>
</cp:coreProperties>
</file>